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03" r:id="rId5"/>
    <p:sldMasterId id="2147483730" r:id="rId6"/>
    <p:sldMasterId id="2147483742" r:id="rId7"/>
    <p:sldMasterId id="2147483767" r:id="rId8"/>
  </p:sldMasterIdLst>
  <p:notesMasterIdLst>
    <p:notesMasterId r:id="rId37"/>
  </p:notesMasterIdLst>
  <p:sldIdLst>
    <p:sldId id="287" r:id="rId9"/>
    <p:sldId id="288" r:id="rId10"/>
    <p:sldId id="292" r:id="rId11"/>
    <p:sldId id="293" r:id="rId12"/>
    <p:sldId id="297" r:id="rId13"/>
    <p:sldId id="307" r:id="rId14"/>
    <p:sldId id="303" r:id="rId15"/>
    <p:sldId id="310" r:id="rId16"/>
    <p:sldId id="311" r:id="rId17"/>
    <p:sldId id="331" r:id="rId18"/>
    <p:sldId id="289" r:id="rId19"/>
    <p:sldId id="325" r:id="rId20"/>
    <p:sldId id="328" r:id="rId21"/>
    <p:sldId id="329" r:id="rId22"/>
    <p:sldId id="326" r:id="rId23"/>
    <p:sldId id="327" r:id="rId24"/>
    <p:sldId id="330" r:id="rId25"/>
    <p:sldId id="332" r:id="rId26"/>
    <p:sldId id="337" r:id="rId27"/>
    <p:sldId id="339" r:id="rId28"/>
    <p:sldId id="318" r:id="rId29"/>
    <p:sldId id="345" r:id="rId30"/>
    <p:sldId id="321" r:id="rId31"/>
    <p:sldId id="291" r:id="rId32"/>
    <p:sldId id="322" r:id="rId33"/>
    <p:sldId id="323" r:id="rId34"/>
    <p:sldId id="324"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 id="5" name="Lacey Butler" initials="LB" lastIdx="18" clrIdx="4"/>
  <p:cmAuthor id="6" name="James Montemagno" initials="JM"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3" autoAdjust="0"/>
  </p:normalViewPr>
  <p:slideViewPr>
    <p:cSldViewPr snapToGrid="0">
      <p:cViewPr varScale="1">
        <p:scale>
          <a:sx n="84" d="100"/>
          <a:sy n="84" d="100"/>
        </p:scale>
        <p:origin x="15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200" b="1">
                        <a:solidFill>
                          <a:schemeClr val="bg1"/>
                        </a:solidFill>
                      </a:rPr>
                      <a:t>86%</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200" b="1">
                        <a:solidFill>
                          <a:schemeClr val="bg1"/>
                        </a:solidFill>
                      </a:rPr>
                      <a:t>14%</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1FA-4824-BF6C-0451751763AE}"/>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1FA-4824-BF6C-0451751763AE}"/>
              </c:ext>
            </c:extLst>
          </c:dPt>
          <c:dLbls>
            <c:dLbl>
              <c:idx val="0"/>
              <c:layout>
                <c:manualLayout>
                  <c:x val="-0.20719269176288799"/>
                  <c:y val="-0.198788591453983"/>
                </c:manualLayout>
              </c:layout>
              <c:tx>
                <c:rich>
                  <a:bodyPr/>
                  <a:lstStyle/>
                  <a:p>
                    <a:pPr>
                      <a:defRPr sz="1200" b="1">
                        <a:solidFill>
                          <a:schemeClr val="bg1"/>
                        </a:solidFill>
                      </a:defRPr>
                    </a:pPr>
                    <a:r>
                      <a:rPr lang="en-US" sz="1200" b="1" dirty="0">
                        <a:solidFill>
                          <a:schemeClr val="bg1"/>
                        </a:solidFill>
                      </a:rPr>
                      <a:t>91%</a:t>
                    </a:r>
                    <a:endParaRPr lang="en-US" sz="120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41FA-4824-BF6C-0451751763AE}"/>
                </c:ext>
              </c:extLst>
            </c:dLbl>
            <c:dLbl>
              <c:idx val="1"/>
              <c:layout>
                <c:manualLayout>
                  <c:x val="0.250374841201572"/>
                  <c:y val="0.149562094211908"/>
                </c:manualLayout>
              </c:layout>
              <c:tx>
                <c:rich>
                  <a:bodyPr/>
                  <a:lstStyle/>
                  <a:p>
                    <a:pPr>
                      <a:defRPr sz="1600" b="1">
                        <a:solidFill>
                          <a:schemeClr val="bg1"/>
                        </a:solidFill>
                      </a:defRPr>
                    </a:pPr>
                    <a:r>
                      <a:rPr lang="en-US" sz="1600" b="1" dirty="0">
                        <a:solidFill>
                          <a:schemeClr val="bg1"/>
                        </a:solidFill>
                      </a:rPr>
                      <a:t>9%</a:t>
                    </a:r>
                    <a:endParaRPr lang="en-US" sz="160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0.28250804181612199"/>
                      <c:h val="0.38487596101095001"/>
                    </c:manualLayout>
                  </c15:layout>
                </c:ext>
                <c:ext xmlns:c16="http://schemas.microsoft.com/office/drawing/2014/chart" uri="{C3380CC4-5D6E-409C-BE32-E72D297353CC}">
                  <c16:uniqueId val="{00000003-41FA-4824-BF6C-0451751763AE}"/>
                </c:ext>
              </c:extLst>
            </c:dLbl>
            <c:spPr>
              <a:noFill/>
              <a:ln>
                <a:noFill/>
              </a:ln>
              <a:effectLst/>
            </c:spPr>
            <c:txPr>
              <a:bodyPr/>
              <a:lstStyle/>
              <a:p>
                <a:pPr>
                  <a:defRPr sz="28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91</c:v>
                </c:pt>
                <c:pt idx="1">
                  <c:v>9</c:v>
                </c:pt>
              </c:numCache>
            </c:numRef>
          </c:val>
          <c:extLst>
            <c:ext xmlns:c16="http://schemas.microsoft.com/office/drawing/2014/chart" uri="{C3380CC4-5D6E-409C-BE32-E72D297353CC}">
              <c16:uniqueId val="{00000004-41FA-4824-BF6C-0451751763AE}"/>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F26-4402-B01B-0D557CEA762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F26-4402-B01B-0D557CEA7620}"/>
              </c:ext>
            </c:extLst>
          </c:dPt>
          <c:dLbls>
            <c:dLbl>
              <c:idx val="0"/>
              <c:layout>
                <c:manualLayout>
                  <c:x val="-0.16719072345121891"/>
                  <c:y val="-0.13220762192555066"/>
                </c:manualLayout>
              </c:layout>
              <c:tx>
                <c:rich>
                  <a:bodyPr/>
                  <a:lstStyle/>
                  <a:p>
                    <a:r>
                      <a:rPr lang="en-US" sz="1050" b="1" dirty="0">
                        <a:solidFill>
                          <a:schemeClr val="bg1"/>
                        </a:solidFill>
                      </a:rPr>
                      <a:t>93%</a:t>
                    </a:r>
                    <a:endParaRPr lang="en-US" sz="1050" dirty="0"/>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DF26-4402-B01B-0D557CEA7620}"/>
                </c:ext>
              </c:extLst>
            </c:dLbl>
            <c:dLbl>
              <c:idx val="1"/>
              <c:layout>
                <c:manualLayout>
                  <c:x val="0.182963381145726"/>
                  <c:y val="7.5523436267031396E-2"/>
                </c:manualLayout>
              </c:layout>
              <c:tx>
                <c:rich>
                  <a:bodyPr/>
                  <a:lstStyle/>
                  <a:p>
                    <a:r>
                      <a:rPr lang="en-US" sz="1050" b="1" dirty="0">
                        <a:solidFill>
                          <a:schemeClr val="bg1"/>
                        </a:solidFill>
                      </a:rPr>
                      <a:t>7%</a:t>
                    </a:r>
                    <a:endParaRPr lang="en-US" sz="1050" dirty="0"/>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DF26-4402-B01B-0D557CEA7620}"/>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93</c:v>
                </c:pt>
                <c:pt idx="1">
                  <c:v>7</c:v>
                </c:pt>
              </c:numCache>
            </c:numRef>
          </c:val>
          <c:extLst>
            <c:ext xmlns:c16="http://schemas.microsoft.com/office/drawing/2014/chart" uri="{C3380CC4-5D6E-409C-BE32-E72D297353CC}">
              <c16:uniqueId val="{00000004-DF26-4402-B01B-0D557CEA762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FE4-44D8-A649-60FA9AA1EE4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FE4-44D8-A649-60FA9AA1EE4C}"/>
              </c:ext>
            </c:extLst>
          </c:dPt>
          <c:dLbls>
            <c:dLbl>
              <c:idx val="0"/>
              <c:layout>
                <c:manualLayout>
                  <c:x val="-0.195584833412144"/>
                  <c:y val="-0.17212253073629"/>
                </c:manualLayout>
              </c:layout>
              <c:tx>
                <c:rich>
                  <a:bodyPr/>
                  <a:lstStyle/>
                  <a:p>
                    <a:pPr>
                      <a:defRPr sz="1600" b="1">
                        <a:solidFill>
                          <a:schemeClr val="bg1"/>
                        </a:solidFill>
                      </a:defRPr>
                    </a:pPr>
                    <a:r>
                      <a:rPr lang="en-US" sz="1600" b="1" dirty="0">
                        <a:solidFill>
                          <a:schemeClr val="bg1"/>
                        </a:solidFill>
                      </a:rPr>
                      <a:t>98%</a:t>
                    </a:r>
                    <a:endParaRPr lang="en-US" sz="160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FFE4-44D8-A649-60FA9AA1EE4C}"/>
                </c:ext>
              </c:extLst>
            </c:dLbl>
            <c:dLbl>
              <c:idx val="1"/>
              <c:layout>
                <c:manualLayout>
                  <c:x val="9.1479020127846006E-2"/>
                  <c:y val="5.4906525183016447E-2"/>
                </c:manualLayout>
              </c:layout>
              <c:tx>
                <c:rich>
                  <a:bodyPr/>
                  <a:lstStyle/>
                  <a:p>
                    <a:pPr>
                      <a:defRPr sz="1400" b="1">
                        <a:solidFill>
                          <a:schemeClr val="bg1"/>
                        </a:solidFill>
                      </a:defRPr>
                    </a:pPr>
                    <a:r>
                      <a:rPr lang="en-US" sz="1400" b="1" dirty="0">
                        <a:solidFill>
                          <a:schemeClr val="bg1"/>
                        </a:solidFill>
                      </a:rPr>
                      <a:t>2%</a:t>
                    </a:r>
                    <a:endParaRPr lang="en-US" sz="140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FFE4-44D8-A649-60FA9AA1EE4C}"/>
                </c:ext>
              </c:extLst>
            </c:dLbl>
            <c:spPr>
              <a:noFill/>
              <a:ln>
                <a:noFill/>
              </a:ln>
              <a:effectLst/>
            </c:spPr>
            <c:txPr>
              <a:bodyPr/>
              <a:lstStyle/>
              <a:p>
                <a:pPr>
                  <a:defRPr sz="28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98</c:v>
                </c:pt>
                <c:pt idx="1">
                  <c:v>2</c:v>
                </c:pt>
              </c:numCache>
            </c:numRef>
          </c:val>
          <c:extLst>
            <c:ext xmlns:c16="http://schemas.microsoft.com/office/drawing/2014/chart" uri="{C3380CC4-5D6E-409C-BE32-E72D297353CC}">
              <c16:uniqueId val="{00000004-FFE4-44D8-A649-60FA9AA1EE4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200" b="1">
                        <a:solidFill>
                          <a:schemeClr val="bg1"/>
                        </a:solidFill>
                      </a:rPr>
                      <a:t>72%</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200" b="1">
                        <a:solidFill>
                          <a:schemeClr val="bg1"/>
                        </a:solidFill>
                      </a:rPr>
                      <a:t>28%</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200" b="1">
                        <a:solidFill>
                          <a:schemeClr val="bg1"/>
                        </a:solidFill>
                      </a:rPr>
                      <a:t>70%</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200" b="1">
                        <a:solidFill>
                          <a:schemeClr val="bg1"/>
                        </a:solidFill>
                      </a:rPr>
                      <a:t>30%</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200" b="1">
                        <a:solidFill>
                          <a:schemeClr val="bg1"/>
                        </a:solidFill>
                      </a:rPr>
                      <a:t>61%</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200" b="1">
                        <a:solidFill>
                          <a:schemeClr val="bg1"/>
                        </a:solidFill>
                      </a:rPr>
                      <a:t>39%</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200" b="1">
                        <a:solidFill>
                          <a:schemeClr val="bg1"/>
                        </a:solidFill>
                      </a:rPr>
                      <a:t>88%</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200" b="1">
                        <a:solidFill>
                          <a:schemeClr val="bg1"/>
                        </a:solidFill>
                      </a:rPr>
                      <a:t>12%</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200" b="1">
                        <a:solidFill>
                          <a:schemeClr val="bg1"/>
                        </a:solidFill>
                      </a:rPr>
                      <a:t>76%</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200" b="1">
                        <a:solidFill>
                          <a:schemeClr val="bg1"/>
                        </a:solidFill>
                      </a:rPr>
                      <a:t>24%</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200" b="1">
                        <a:solidFill>
                          <a:schemeClr val="bg1"/>
                        </a:solidFill>
                      </a:rPr>
                      <a:t>90%</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200" b="1">
                        <a:solidFill>
                          <a:schemeClr val="bg1"/>
                        </a:solidFill>
                      </a:rPr>
                      <a:t>10%</a:t>
                    </a:r>
                    <a:endParaRPr lang="en-US" sz="1200"/>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2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5" dt="2016-10-25T09:16:42.883" idx="11">
    <p:pos x="4249" y="157"/>
    <p:text>Let's make this xamarin.com/download.</p:text>
    <p:extLst>
      <p:ext uri="{C676402C-5697-4E1C-873F-D02D1690AC5C}">
        <p15:threadingInfo xmlns:p15="http://schemas.microsoft.com/office/powerpoint/2012/main" timeZoneBias="420"/>
      </p:ext>
    </p:extLst>
  </p:cm>
  <p:cm authorId="5" dt="2016-10-25T09:17:16.591" idx="12">
    <p:pos x="4249" y="253"/>
    <p:text>Note: we technically can't use this graphic (Xamagon). Can we include a screenshot from Xamarin for Visual Studio or Xamarin.Forms instead?</p:text>
    <p:extLst>
      <p:ext uri="{C676402C-5697-4E1C-873F-D02D1690AC5C}">
        <p15:threadingInfo xmlns:p15="http://schemas.microsoft.com/office/powerpoint/2012/main" timeZoneBias="420">
          <p15:parentCm authorId="5" idx="11"/>
        </p15:threadingInfo>
      </p:ext>
    </p:extLst>
  </p:cm>
  <p:cm authorId="6" dt="2016-10-27T23:32:50.585" idx="4">
    <p:pos x="4249" y="349"/>
    <p:text>We can't use the Xamagon anymore???</p:text>
    <p:extLst>
      <p:ext uri="{C676402C-5697-4E1C-873F-D02D1690AC5C}">
        <p15:threadingInfo xmlns:p15="http://schemas.microsoft.com/office/powerpoint/2012/main" timeZoneBias="240">
          <p15:parentCm authorId="5" idx="1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12-24T08:13:50.020" idx="18">
    <p:pos x="10" y="10"/>
    <p:text>Tweaked format and language - would it make sense to break this into 2 slides? (e.g. one for self-guided and one for the full XamU subscription)?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9/19/2017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0457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11</a:t>
            </a:fld>
            <a:endParaRPr lang="en-US"/>
          </a:p>
        </p:txBody>
      </p:sp>
    </p:spTree>
    <p:extLst>
      <p:ext uri="{BB962C8B-B14F-4D97-AF65-F5344CB8AC3E}">
        <p14:creationId xmlns:p14="http://schemas.microsoft.com/office/powerpoint/2010/main" val="81216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12</a:t>
            </a:fld>
            <a:endParaRPr lang="en-US"/>
          </a:p>
        </p:txBody>
      </p:sp>
    </p:spTree>
    <p:extLst>
      <p:ext uri="{BB962C8B-B14F-4D97-AF65-F5344CB8AC3E}">
        <p14:creationId xmlns:p14="http://schemas.microsoft.com/office/powerpoint/2010/main" val="341100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9/19/2017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996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D939A4-DA63-3E43-888A-FB573AEEB1C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7593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9/19/2017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2692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9/19/2017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6051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17</a:t>
            </a:fld>
            <a:endParaRPr lang="en-US"/>
          </a:p>
        </p:txBody>
      </p:sp>
    </p:spTree>
    <p:extLst>
      <p:ext uri="{BB962C8B-B14F-4D97-AF65-F5344CB8AC3E}">
        <p14:creationId xmlns:p14="http://schemas.microsoft.com/office/powerpoint/2010/main" val="2669289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324671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2001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2791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20</a:t>
            </a:fld>
            <a:endParaRPr lang="en-US"/>
          </a:p>
        </p:txBody>
      </p:sp>
    </p:spTree>
    <p:extLst>
      <p:ext uri="{BB962C8B-B14F-4D97-AF65-F5344CB8AC3E}">
        <p14:creationId xmlns:p14="http://schemas.microsoft.com/office/powerpoint/2010/main" val="73783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8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9/19/2017 3:22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76871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 3:22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1251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24</a:t>
            </a:fld>
            <a:endParaRPr lang="en-US"/>
          </a:p>
        </p:txBody>
      </p:sp>
    </p:spTree>
    <p:extLst>
      <p:ext uri="{BB962C8B-B14F-4D97-AF65-F5344CB8AC3E}">
        <p14:creationId xmlns:p14="http://schemas.microsoft.com/office/powerpoint/2010/main" val="159881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146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6303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52343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28</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9/19/2017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9296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6615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9/19/2017 3:22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8907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12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316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4904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Including the Free</a:t>
            </a:r>
            <a:r>
              <a:rPr lang="en-US" baseline="0"/>
              <a:t> Community Edition</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4163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8.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15.emf"/><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15.emf"/><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063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913576"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2552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0" y="6131362"/>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4527308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marL="0" marR="0" lvl="0" indent="0" defTabSz="91339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7"/>
            <a:ext cx="4482512" cy="959394"/>
          </a:xfrm>
          <a:prstGeom prst="rect">
            <a:avLst/>
          </a:prstGeom>
        </p:spPr>
      </p:pic>
    </p:spTree>
    <p:extLst>
      <p:ext uri="{BB962C8B-B14F-4D97-AF65-F5344CB8AC3E}">
        <p14:creationId xmlns:p14="http://schemas.microsoft.com/office/powerpoint/2010/main" val="114497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106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3556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8"/>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4" y="1958334"/>
            <a:ext cx="9363062" cy="1840230"/>
          </a:xfrm>
          <a:prstGeom prst="rect">
            <a:avLst/>
          </a:prstGeom>
        </p:spPr>
        <p:txBody>
          <a:bodyPr lIns="146304" tIns="9144" rIns="146304" bIns="9144" anchor="b" anchorCtr="0"/>
          <a:lstStyle>
            <a:lvl1pPr marL="0" indent="0">
              <a:spcBef>
                <a:spcPts val="0"/>
              </a:spcBef>
              <a:buNone/>
              <a:defRPr sz="5994">
                <a:solidFill>
                  <a:schemeClr val="bg1"/>
                </a:solidFill>
                <a:latin typeface="+mj-lt"/>
              </a:defRPr>
            </a:lvl1pPr>
          </a:lstStyle>
          <a:p>
            <a:r>
              <a:rPr lang="en-US" sz="5994">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91"/>
            <a:ext cx="9174163" cy="6857514"/>
          </a:xfrm>
          <a:prstGeom prst="rect">
            <a:avLst/>
          </a:prstGeom>
        </p:spPr>
      </p:pic>
    </p:spTree>
    <p:extLst>
      <p:ext uri="{BB962C8B-B14F-4D97-AF65-F5344CB8AC3E}">
        <p14:creationId xmlns:p14="http://schemas.microsoft.com/office/powerpoint/2010/main" val="2325115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1939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5310610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1040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227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7" y="400682"/>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40719810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0" cy="6858973"/>
          </a:xfrm>
          <a:prstGeom prst="rect">
            <a:avLst/>
          </a:prstGeom>
        </p:spPr>
      </p:pic>
      <p:sp>
        <p:nvSpPr>
          <p:cNvPr id="2" name="Rectangle 1"/>
          <p:cNvSpPr/>
          <p:nvPr userDrawn="1"/>
        </p:nvSpPr>
        <p:spPr bwMode="auto">
          <a:xfrm>
            <a:off x="269239" y="2281228"/>
            <a:ext cx="8540627" cy="4112774"/>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5"/>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1" cy="1613800"/>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85905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1"/>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446685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7860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877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7282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4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51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4069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1175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780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2918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2"/>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667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459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7607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8829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127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444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8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85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993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9" fontAlgn="base">
              <a:spcBef>
                <a:spcPct val="0"/>
              </a:spcBef>
              <a:spcAft>
                <a:spcPct val="0"/>
              </a:spcAft>
            </a:pPr>
            <a:endParaRPr lang="en-US" sz="4412">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0687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8"/>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71"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69554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5" indent="-284805">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70" indent="-27546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5" indent="-28480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83" indent="-22410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91" indent="-22410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4689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4"/>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16161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1" y="1"/>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4039644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7"/>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0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1"/>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69304" y="301618"/>
            <a:ext cx="3584144" cy="567015"/>
          </a:xfrm>
        </p:spPr>
        <p:txBody>
          <a:bodyPr lIns="182880" tIns="146304" rIns="182880" bIns="146304"/>
          <a:lstStyle>
            <a:lvl1pPr marL="0" indent="0">
              <a:buNone/>
              <a:defRPr sz="1961">
                <a:latin typeface="+mn-lt"/>
              </a:defRPr>
            </a:lvl1pPr>
            <a:lvl2pPr marL="336098" indent="0">
              <a:buNone/>
              <a:defRPr sz="1961"/>
            </a:lvl2pPr>
            <a:lvl3pPr marL="560162" indent="0">
              <a:buNone/>
              <a:defRPr sz="1961"/>
            </a:lvl3pPr>
            <a:lvl4pPr marL="784227" indent="0">
              <a:buNone/>
              <a:defRPr sz="1961"/>
            </a:lvl4pPr>
            <a:lvl5pPr marL="1008293" indent="0">
              <a:buNone/>
              <a:defRPr sz="1961"/>
            </a:lvl5pPr>
          </a:lstStyle>
          <a:p>
            <a:pPr lvl="0"/>
            <a:r>
              <a:rPr lang="en-US"/>
              <a:t>Session Code Here</a:t>
            </a:r>
          </a:p>
        </p:txBody>
      </p:sp>
    </p:spTree>
    <p:extLst>
      <p:ext uri="{BB962C8B-B14F-4D97-AF65-F5344CB8AC3E}">
        <p14:creationId xmlns:p14="http://schemas.microsoft.com/office/powerpoint/2010/main" val="920671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11" indent="-236513">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06" indent="-336098">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031" rtl="0" eaLnBrk="1" latinLnBrk="0" hangingPunct="1">
              <a:spcBef>
                <a:spcPct val="20000"/>
              </a:spcBef>
              <a:spcAft>
                <a:spcPts val="800"/>
              </a:spcAft>
              <a:buFont typeface="Arial" pitchFamily="34" charset="0"/>
              <a:buNone/>
            </a:pPr>
            <a:r>
              <a:rPr lang="en-US"/>
              <a:t>Click to edit Master text styles</a:t>
            </a:r>
          </a:p>
          <a:p>
            <a:pPr marL="0" lvl="1" indent="0" algn="l" defTabSz="896031" rtl="0" eaLnBrk="1" latinLnBrk="0" hangingPunct="1">
              <a:spcBef>
                <a:spcPct val="20000"/>
              </a:spcBef>
              <a:spcAft>
                <a:spcPts val="800"/>
              </a:spcAft>
              <a:buFont typeface="Arial" pitchFamily="34" charset="0"/>
              <a:buNone/>
            </a:pPr>
            <a:r>
              <a:rPr lang="en-US"/>
              <a:t>Second level</a:t>
            </a:r>
          </a:p>
          <a:p>
            <a:pPr marL="0" lvl="2" indent="0" algn="l" defTabSz="896031"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437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343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7567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8"/>
            <a:ext cx="11653523" cy="4931036"/>
          </a:xfrm>
        </p:spPr>
        <p:txBody>
          <a:bodyPr wrap="square">
            <a:noAutofit/>
          </a:bodyPr>
          <a:lstStyle>
            <a:lvl1pPr marL="0" indent="0">
              <a:buNone/>
              <a:defRPr/>
            </a:lvl1pPr>
            <a:lvl2pPr marL="336090" indent="0">
              <a:buNone/>
              <a:defRPr/>
            </a:lvl2pPr>
            <a:lvl3pPr marL="560149" indent="0">
              <a:buNone/>
              <a:defRPr sz="2353"/>
            </a:lvl3pPr>
            <a:lvl4pPr marL="784209" indent="0">
              <a:buNone/>
              <a:defRPr sz="1961"/>
            </a:lvl4pPr>
            <a:lvl5pPr marL="1008267" indent="0">
              <a:buNone/>
              <a:defRPr sz="1961"/>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8135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20" y="1189179"/>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06" indent="0">
              <a:buNone/>
              <a:defRPr>
                <a:solidFill>
                  <a:srgbClr val="616161"/>
                </a:solidFill>
              </a:defRPr>
            </a:lvl3pPr>
            <a:lvl4pPr marL="448011" indent="0">
              <a:buNone/>
              <a:defRPr>
                <a:solidFill>
                  <a:srgbClr val="616161"/>
                </a:solidFill>
              </a:defRPr>
            </a:lvl4pPr>
            <a:lvl5pPr marL="67201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20" y="289517"/>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912979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943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63AB7"/>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rotWithShape="1">
          <a:blip r:embed="rId2">
            <a:extLst>
              <a:ext uri="{28A0092B-C50C-407E-A947-70E740481C1C}">
                <a14:useLocalDpi xmlns:a14="http://schemas.microsoft.com/office/drawing/2010/main"/>
              </a:ext>
            </a:extLst>
          </a:blip>
          <a:srcRect/>
          <a:stretch/>
        </p:blipFill>
        <p:spPr>
          <a:xfrm>
            <a:off x="1" y="1"/>
            <a:ext cx="12192000" cy="6858000"/>
          </a:xfrm>
          <a:prstGeom prst="rect">
            <a:avLst/>
          </a:prstGeom>
        </p:spPr>
      </p:pic>
      <p:grpSp>
        <p:nvGrpSpPr>
          <p:cNvPr id="7" name="Group 6"/>
          <p:cNvGrpSpPr>
            <a:grpSpLocks noChangeAspect="1"/>
          </p:cNvGrpSpPr>
          <p:nvPr userDrawn="1"/>
        </p:nvGrpSpPr>
        <p:grpSpPr bwMode="gray">
          <a:xfrm>
            <a:off x="448526" y="45940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72"/>
              <a:endParaRPr lang="en-US" sz="1765">
                <a:solidFill>
                  <a:srgbClr val="404040"/>
                </a:solidFill>
              </a:endParaRPr>
            </a:p>
          </p:txBody>
        </p:sp>
      </p:grpSp>
    </p:spTree>
    <p:extLst>
      <p:ext uri="{BB962C8B-B14F-4D97-AF65-F5344CB8AC3E}">
        <p14:creationId xmlns:p14="http://schemas.microsoft.com/office/powerpoint/2010/main" val="49585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ection Title - No Logo">
    <p:bg>
      <p:bgPr>
        <a:gradFill>
          <a:gsLst>
            <a:gs pos="100000">
              <a:srgbClr val="4C1D88"/>
            </a:gs>
            <a:gs pos="84000">
              <a:srgbClr val="32135A"/>
            </a:gs>
          </a:gsLst>
          <a:lin ang="5400000" scaled="1"/>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606996" y="2682976"/>
            <a:ext cx="10978012" cy="1492052"/>
          </a:xfrm>
        </p:spPr>
        <p:txBody>
          <a:bodyPr/>
          <a:lstStyle>
            <a:lvl1pPr algn="l">
              <a:defRPr sz="5332" b="0">
                <a:solidFill>
                  <a:srgbClr val="FFFFFF"/>
                </a:solidFill>
                <a:latin typeface="+mj-lt"/>
                <a:ea typeface="Segoe UI" charset="0"/>
                <a:cs typeface="Segoe UI" charset="0"/>
              </a:defRPr>
            </a:lvl1pPr>
          </a:lstStyle>
          <a:p>
            <a:r>
              <a:rPr lang="en-US"/>
              <a:t>Click to edit Master title style</a:t>
            </a:r>
          </a:p>
        </p:txBody>
      </p:sp>
    </p:spTree>
    <p:extLst>
      <p:ext uri="{BB962C8B-B14F-4D97-AF65-F5344CB8AC3E}">
        <p14:creationId xmlns:p14="http://schemas.microsoft.com/office/powerpoint/2010/main" val="517885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1" cy="145783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1" cy="1143000"/>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713941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696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96376" y="5670381"/>
            <a:ext cx="2110618" cy="884990"/>
          </a:xfrm>
          <a:prstGeom prst="rect">
            <a:avLst/>
          </a:prstGeom>
        </p:spPr>
      </p:pic>
    </p:spTree>
    <p:extLst>
      <p:ext uri="{BB962C8B-B14F-4D97-AF65-F5344CB8AC3E}">
        <p14:creationId xmlns:p14="http://schemas.microsoft.com/office/powerpoint/2010/main" val="3672289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58696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1825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146999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59705736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69970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1700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68378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737956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5775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1439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7" y="6006587"/>
            <a:ext cx="1813243" cy="387120"/>
          </a:xfrm>
          <a:prstGeom prst="rect">
            <a:avLst/>
          </a:prstGeom>
          <a:noFill/>
          <a:ln>
            <a:noFill/>
          </a:ln>
        </p:spPr>
      </p:pic>
    </p:spTree>
    <p:extLst>
      <p:ext uri="{BB962C8B-B14F-4D97-AF65-F5344CB8AC3E}">
        <p14:creationId xmlns:p14="http://schemas.microsoft.com/office/powerpoint/2010/main" val="670527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6" y="3085694"/>
            <a:ext cx="3227129" cy="687975"/>
          </a:xfrm>
          <a:prstGeom prst="rect">
            <a:avLst/>
          </a:prstGeom>
        </p:spPr>
      </p:pic>
    </p:spTree>
    <p:extLst>
      <p:ext uri="{BB962C8B-B14F-4D97-AF65-F5344CB8AC3E}">
        <p14:creationId xmlns:p14="http://schemas.microsoft.com/office/powerpoint/2010/main" val="717411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0"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024244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8737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8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16229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14081937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477847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3364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25727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3384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572464"/>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61020817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4"/>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5"/>
            <a:ext cx="5754430" cy="922315"/>
          </a:xfrm>
          <a:prstGeom prst="rect">
            <a:avLst/>
          </a:prstGeom>
        </p:spPr>
      </p:pic>
    </p:spTree>
    <p:extLst>
      <p:ext uri="{BB962C8B-B14F-4D97-AF65-F5344CB8AC3E}">
        <p14:creationId xmlns:p14="http://schemas.microsoft.com/office/powerpoint/2010/main" val="1093172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Rectangle 7"/>
          <p:cNvSpPr/>
          <p:nvPr userDrawn="1"/>
        </p:nvSpPr>
        <p:spPr bwMode="auto">
          <a:xfrm>
            <a:off x="4"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5"/>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006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0" name="Rectangle 9"/>
          <p:cNvSpPr/>
          <p:nvPr userDrawn="1"/>
        </p:nvSpPr>
        <p:spPr bwMode="auto">
          <a:xfrm>
            <a:off x="4" y="481"/>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9" y="211597"/>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8"/>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4608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2"/>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38190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8815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674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451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57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542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631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32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611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257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14" indent="-336114">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073"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5158240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4"/>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542771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1240529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79">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083095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30213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6" y="1186359"/>
            <a:ext cx="10906502" cy="1158793"/>
          </a:xfrm>
          <a:noFill/>
        </p:spPr>
        <p:txBody>
          <a:bodyPr wrap="square"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9372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9" y="2084175"/>
            <a:ext cx="11354715" cy="1158793"/>
          </a:xfrm>
          <a:noFill/>
        </p:spPr>
        <p:txBody>
          <a:bodyPr wrap="square"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797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5"/>
            <a:ext cx="11354714" cy="1158793"/>
          </a:xfrm>
          <a:noFill/>
        </p:spPr>
        <p:txBody>
          <a:bodyPr wrap="square" tIns="91440" bIns="91440" anchor="t" anchorCtr="0">
            <a:spAutoFit/>
          </a:bodyPr>
          <a:lstStyle>
            <a:lvl1pPr>
              <a:defRPr sz="7052" spc="-98" baseline="0">
                <a:solidFill>
                  <a:schemeClr val="bg1"/>
                </a:solidFill>
              </a:defRPr>
            </a:lvl1pPr>
          </a:lstStyle>
          <a:p>
            <a:r>
              <a:rPr lang="en-US"/>
              <a:t>Section title</a:t>
            </a:r>
          </a:p>
        </p:txBody>
      </p:sp>
    </p:spTree>
    <p:extLst>
      <p:ext uri="{BB962C8B-B14F-4D97-AF65-F5344CB8AC3E}">
        <p14:creationId xmlns:p14="http://schemas.microsoft.com/office/powerpoint/2010/main" val="74682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8" y="1217195"/>
            <a:ext cx="5154444" cy="1973570"/>
          </a:xfrm>
        </p:spPr>
        <p:txBody>
          <a:bodyPr wrap="square">
            <a:spAutoFit/>
          </a:bodyPr>
          <a:lstStyle>
            <a:lvl1pPr>
              <a:defRPr sz="6467"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07460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51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799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5.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10.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7"/>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80" r:id="rId4"/>
    <p:sldLayoutId id="2147483683" r:id="rId5"/>
    <p:sldLayoutId id="2147483686" r:id="rId6"/>
    <p:sldLayoutId id="2147483687" r:id="rId7"/>
    <p:sldLayoutId id="2147483697" r:id="rId8"/>
    <p:sldLayoutId id="2147483698" r:id="rId9"/>
    <p:sldLayoutId id="2147483699" r:id="rId10"/>
    <p:sldLayoutId id="2147483700" r:id="rId11"/>
    <p:sldLayoutId id="2147483701" r:id="rId12"/>
    <p:sldLayoutId id="2147483766" r:id="rId13"/>
    <p:sldLayoutId id="2147483798" r:id="rId14"/>
    <p:sldLayoutId id="2147483799"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7779933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16470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fade/>
  </p:transition>
  <p:txStyles>
    <p:titleStyle>
      <a:lvl1pPr algn="l" defTabSz="91423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8" marR="0" indent="-336098" algn="l" defTabSz="91423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11" marR="0" indent="-236513" algn="l" defTabSz="91423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2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93"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5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55"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7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9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1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8" rtl="0" eaLnBrk="1" latinLnBrk="0" hangingPunct="1">
        <a:defRPr sz="1765" kern="1200">
          <a:solidFill>
            <a:schemeClr val="tx1"/>
          </a:solidFill>
          <a:latin typeface="+mn-lt"/>
          <a:ea typeface="+mn-ea"/>
          <a:cs typeface="+mn-cs"/>
        </a:defRPr>
      </a:lvl1pPr>
      <a:lvl2pPr marL="457119" algn="l" defTabSz="914238" rtl="0" eaLnBrk="1" latinLnBrk="0" hangingPunct="1">
        <a:defRPr sz="1765" kern="1200">
          <a:solidFill>
            <a:schemeClr val="tx1"/>
          </a:solidFill>
          <a:latin typeface="+mn-lt"/>
          <a:ea typeface="+mn-ea"/>
          <a:cs typeface="+mn-cs"/>
        </a:defRPr>
      </a:lvl2pPr>
      <a:lvl3pPr marL="914238" algn="l" defTabSz="914238" rtl="0" eaLnBrk="1" latinLnBrk="0" hangingPunct="1">
        <a:defRPr sz="1765" kern="1200">
          <a:solidFill>
            <a:schemeClr val="tx1"/>
          </a:solidFill>
          <a:latin typeface="+mn-lt"/>
          <a:ea typeface="+mn-ea"/>
          <a:cs typeface="+mn-cs"/>
        </a:defRPr>
      </a:lvl3pPr>
      <a:lvl4pPr marL="1371357" algn="l" defTabSz="914238" rtl="0" eaLnBrk="1" latinLnBrk="0" hangingPunct="1">
        <a:defRPr sz="1765" kern="1200">
          <a:solidFill>
            <a:schemeClr val="tx1"/>
          </a:solidFill>
          <a:latin typeface="+mn-lt"/>
          <a:ea typeface="+mn-ea"/>
          <a:cs typeface="+mn-cs"/>
        </a:defRPr>
      </a:lvl4pPr>
      <a:lvl5pPr marL="1828477" algn="l" defTabSz="914238" rtl="0" eaLnBrk="1" latinLnBrk="0" hangingPunct="1">
        <a:defRPr sz="1765" kern="1200">
          <a:solidFill>
            <a:schemeClr val="tx1"/>
          </a:solidFill>
          <a:latin typeface="+mn-lt"/>
          <a:ea typeface="+mn-ea"/>
          <a:cs typeface="+mn-cs"/>
        </a:defRPr>
      </a:lvl5pPr>
      <a:lvl6pPr marL="2285596" algn="l" defTabSz="914238" rtl="0" eaLnBrk="1" latinLnBrk="0" hangingPunct="1">
        <a:defRPr sz="1765" kern="1200">
          <a:solidFill>
            <a:schemeClr val="tx1"/>
          </a:solidFill>
          <a:latin typeface="+mn-lt"/>
          <a:ea typeface="+mn-ea"/>
          <a:cs typeface="+mn-cs"/>
        </a:defRPr>
      </a:lvl6pPr>
      <a:lvl7pPr marL="2742715" algn="l" defTabSz="914238" rtl="0" eaLnBrk="1" latinLnBrk="0" hangingPunct="1">
        <a:defRPr sz="1765" kern="1200">
          <a:solidFill>
            <a:schemeClr val="tx1"/>
          </a:solidFill>
          <a:latin typeface="+mn-lt"/>
          <a:ea typeface="+mn-ea"/>
          <a:cs typeface="+mn-cs"/>
        </a:defRPr>
      </a:lvl7pPr>
      <a:lvl8pPr marL="3199833" algn="l" defTabSz="914238" rtl="0" eaLnBrk="1" latinLnBrk="0" hangingPunct="1">
        <a:defRPr sz="1765" kern="1200">
          <a:solidFill>
            <a:schemeClr val="tx1"/>
          </a:solidFill>
          <a:latin typeface="+mn-lt"/>
          <a:ea typeface="+mn-ea"/>
          <a:cs typeface="+mn-cs"/>
        </a:defRPr>
      </a:lvl8pPr>
      <a:lvl9pPr marL="3656954" algn="l" defTabSz="91423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0386728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4" y="4228746"/>
                <a:ext cx="2647253" cy="326834"/>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2676098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Lst>
  <p:transition>
    <p:fade/>
  </p:transition>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4.emf"/><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51.xml"/><Relationship Id="rId5" Type="http://schemas.openxmlformats.org/officeDocument/2006/relationships/comments" Target="../comments/comment2.xml"/><Relationship Id="rId4" Type="http://schemas.openxmlformats.org/officeDocument/2006/relationships/image" Target="../media/image64.tiff"/></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63.xml"/><Relationship Id="rId5" Type="http://schemas.openxmlformats.org/officeDocument/2006/relationships/image" Target="../media/image25.jpe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emf"/></Relationships>
</file>

<file path=ppt/slides/_rels/slide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9.emf"/><Relationship Id="rId11"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tiff"/></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emf"/><Relationship Id="rId7"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11.xml"/><Relationship Id="rId3" Type="http://schemas.openxmlformats.org/officeDocument/2006/relationships/chart" Target="../charts/chart1.xml"/><Relationship Id="rId7" Type="http://schemas.openxmlformats.org/officeDocument/2006/relationships/chart" Target="../charts/chart5.xml"/><Relationship Id="rId12"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What’s new in Xamarin</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James Montemagno</a:t>
            </a:r>
          </a:p>
        </p:txBody>
      </p:sp>
    </p:spTree>
    <p:extLst>
      <p:ext uri="{BB962C8B-B14F-4D97-AF65-F5344CB8AC3E}">
        <p14:creationId xmlns:p14="http://schemas.microsoft.com/office/powerpoint/2010/main" val="111782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2427"/>
          <a:stretch/>
        </p:blipFill>
        <p:spPr>
          <a:xfrm>
            <a:off x="865" y="1414804"/>
            <a:ext cx="12190271" cy="5442710"/>
          </a:xfrm>
          <a:prstGeom prst="rect">
            <a:avLst/>
          </a:prstGeom>
        </p:spPr>
      </p:pic>
    </p:spTree>
    <p:extLst>
      <p:ext uri="{BB962C8B-B14F-4D97-AF65-F5344CB8AC3E}">
        <p14:creationId xmlns:p14="http://schemas.microsoft.com/office/powerpoint/2010/main" val="18801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dirty="0"/>
              <a:t>Demo:</a:t>
            </a:r>
          </a:p>
        </p:txBody>
      </p:sp>
      <p:sp>
        <p:nvSpPr>
          <p:cNvPr id="7" name="Text Placeholder 6"/>
          <p:cNvSpPr>
            <a:spLocks noGrp="1"/>
          </p:cNvSpPr>
          <p:nvPr>
            <p:ph type="body" sz="quarter" idx="12"/>
          </p:nvPr>
        </p:nvSpPr>
        <p:spPr/>
        <p:txBody>
          <a:bodyPr/>
          <a:lstStyle/>
          <a:p>
            <a:r>
              <a:rPr lang="en-US" dirty="0"/>
              <a:t>Xamarin End-to-End</a:t>
            </a:r>
          </a:p>
        </p:txBody>
      </p:sp>
    </p:spTree>
    <p:extLst>
      <p:ext uri="{BB962C8B-B14F-4D97-AF65-F5344CB8AC3E}">
        <p14:creationId xmlns:p14="http://schemas.microsoft.com/office/powerpoint/2010/main" val="232203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47" y="2084172"/>
            <a:ext cx="11354714" cy="2139688"/>
          </a:xfrm>
        </p:spPr>
        <p:txBody>
          <a:bodyPr/>
          <a:lstStyle/>
          <a:p>
            <a:r>
              <a:rPr lang="en-US" dirty="0"/>
              <a:t>Simplifying Development &amp; </a:t>
            </a:r>
            <a:br>
              <a:rPr lang="en-US" dirty="0"/>
            </a:br>
            <a:r>
              <a:rPr lang="en-US" dirty="0"/>
              <a:t>Sharing More Code</a:t>
            </a:r>
          </a:p>
        </p:txBody>
      </p:sp>
    </p:spTree>
    <p:extLst>
      <p:ext uri="{BB962C8B-B14F-4D97-AF65-F5344CB8AC3E}">
        <p14:creationId xmlns:p14="http://schemas.microsoft.com/office/powerpoint/2010/main" val="39085480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p:cNvGrpSpPr/>
          <p:nvPr/>
        </p:nvGrpSpPr>
        <p:grpSpPr>
          <a:xfrm>
            <a:off x="3426487" y="1487575"/>
            <a:ext cx="5268057" cy="4688671"/>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dirty="0">
                <a:gradFill>
                  <a:gsLst>
                    <a:gs pos="0">
                      <a:srgbClr val="FFFFFF"/>
                    </a:gs>
                    <a:gs pos="100000">
                      <a:srgbClr val="FFFFFF"/>
                    </a:gs>
                  </a:gsLst>
                  <a:lin ang="5400000" scaled="0"/>
                </a:gradFill>
                <a:latin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237"/>
            <a:ext cx="2856350" cy="49329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29" name="Group 28"/>
          <p:cNvGrpSpPr/>
          <p:nvPr/>
        </p:nvGrpSpPr>
        <p:grpSpPr>
          <a:xfrm flipH="1">
            <a:off x="3224398" y="1408237"/>
            <a:ext cx="2869267" cy="49329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5" name="Title 2"/>
          <p:cNvSpPr txBox="1">
            <a:spLocks/>
          </p:cNvSpPr>
          <p:nvPr/>
        </p:nvSpPr>
        <p:spPr>
          <a:xfrm>
            <a:off x="1528670" y="291293"/>
            <a:ext cx="3326431" cy="899154"/>
          </a:xfrm>
          <a:prstGeom prst="rect">
            <a:avLst/>
          </a:prstGeom>
        </p:spPr>
        <p:txBody>
          <a:bodyPr vert="horz" wrap="square" lIns="143366" tIns="89604" rIns="143366" bIns="896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r>
              <a:rPr lang="en-US" sz="4702" spc="-100">
                <a:gradFill>
                  <a:gsLst>
                    <a:gs pos="0">
                      <a:srgbClr val="FFFFFF"/>
                    </a:gs>
                    <a:gs pos="100000">
                      <a:srgbClr val="FFFFFF"/>
                    </a:gs>
                  </a:gsLst>
                  <a:lin ang="5400000" scaled="0"/>
                </a:gradFill>
                <a:latin typeface="Segoe UI Light"/>
              </a:rPr>
              <a:t>Everywhere</a:t>
            </a:r>
          </a:p>
        </p:txBody>
      </p:sp>
      <p:grpSp>
        <p:nvGrpSpPr>
          <p:cNvPr id="52" name="Group 51"/>
          <p:cNvGrpSpPr/>
          <p:nvPr/>
        </p:nvGrpSpPr>
        <p:grpSpPr>
          <a:xfrm>
            <a:off x="8466228" y="3288344"/>
            <a:ext cx="1193384" cy="1617966"/>
            <a:chOff x="8637016" y="3265125"/>
            <a:chExt cx="1217831" cy="1651112"/>
          </a:xfrm>
        </p:grpSpPr>
        <p:sp>
          <p:nvSpPr>
            <p:cNvPr id="37" name="TextBox 36"/>
            <p:cNvSpPr txBox="1"/>
            <p:nvPr/>
          </p:nvSpPr>
          <p:spPr>
            <a:xfrm>
              <a:off x="8637016" y="3928942"/>
              <a:ext cx="1217831" cy="987295"/>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a:gradFill>
                    <a:gsLst>
                      <a:gs pos="0">
                        <a:srgbClr val="FFFFFF"/>
                      </a:gs>
                      <a:gs pos="100000">
                        <a:srgbClr val="FFFFFF"/>
                      </a:gs>
                    </a:gsLst>
                    <a:lin ang="5400000" scaled="0"/>
                  </a:gradFill>
                  <a:latin typeface="Segoe UI"/>
                </a:rPr>
                <a:t>Cloud</a:t>
              </a:r>
              <a:br>
                <a:rPr lang="en-US" sz="2400" kern="0">
                  <a:gradFill>
                    <a:gsLst>
                      <a:gs pos="0">
                        <a:srgbClr val="FFFFFF"/>
                      </a:gs>
                      <a:gs pos="100000">
                        <a:srgbClr val="FFFFFF"/>
                      </a:gs>
                    </a:gsLst>
                    <a:lin ang="5400000" scaled="0"/>
                  </a:gradFill>
                  <a:latin typeface="Segoe UI"/>
                </a:rPr>
              </a:br>
              <a:r>
                <a:rPr lang="en-US" sz="2400" kern="0">
                  <a:gradFill>
                    <a:gsLst>
                      <a:gs pos="0">
                        <a:srgbClr val="FFFFFF"/>
                      </a:gs>
                      <a:gs pos="100000">
                        <a:srgbClr val="FFFFFF"/>
                      </a:gs>
                    </a:gsLst>
                    <a:lin ang="5400000" scaled="0"/>
                  </a:gradFill>
                  <a:latin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51" name="Group 50"/>
          <p:cNvGrpSpPr/>
          <p:nvPr/>
        </p:nvGrpSpPr>
        <p:grpSpPr>
          <a:xfrm>
            <a:off x="2471957" y="3073485"/>
            <a:ext cx="1278575" cy="1833459"/>
            <a:chOff x="2470929" y="3073383"/>
            <a:chExt cx="1278938" cy="1833979"/>
          </a:xfrm>
        </p:grpSpPr>
        <p:sp>
          <p:nvSpPr>
            <p:cNvPr id="36" name="TextBox 35"/>
            <p:cNvSpPr txBox="1"/>
            <p:nvPr/>
          </p:nvSpPr>
          <p:spPr>
            <a:xfrm>
              <a:off x="2470929" y="3939613"/>
              <a:ext cx="1278938" cy="967749"/>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dirty="0">
                  <a:gradFill>
                    <a:gsLst>
                      <a:gs pos="0">
                        <a:srgbClr val="FFFFFF"/>
                      </a:gs>
                      <a:gs pos="100000">
                        <a:srgbClr val="FFFFFF"/>
                      </a:gs>
                    </a:gsLst>
                    <a:lin ang="5400000" scaled="0"/>
                  </a:gradFill>
                  <a:latin typeface="Segoe UI"/>
                </a:rPr>
                <a:t>Device</a:t>
              </a:r>
              <a:br>
                <a:rPr lang="en-US" sz="2400" kern="0" dirty="0">
                  <a:gradFill>
                    <a:gsLst>
                      <a:gs pos="0">
                        <a:srgbClr val="FFFFFF"/>
                      </a:gs>
                      <a:gs pos="100000">
                        <a:srgbClr val="FFFFFF"/>
                      </a:gs>
                    </a:gsLst>
                    <a:lin ang="5400000" scaled="0"/>
                  </a:gradFill>
                  <a:latin typeface="Segoe UI"/>
                </a:rPr>
              </a:br>
              <a:r>
                <a:rPr lang="en-US" sz="2400" kern="0" dirty="0">
                  <a:gradFill>
                    <a:gsLst>
                      <a:gs pos="0">
                        <a:srgbClr val="FFFFFF"/>
                      </a:gs>
                      <a:gs pos="100000">
                        <a:srgbClr val="FFFFFF"/>
                      </a:gs>
                    </a:gsLst>
                    <a:lin ang="5400000" scaled="0"/>
                  </a:gradFill>
                  <a:latin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nvGrpSpPr>
          <p:cNvPr id="79" name="Group 78"/>
          <p:cNvGrpSpPr/>
          <p:nvPr/>
        </p:nvGrpSpPr>
        <p:grpSpPr>
          <a:xfrm>
            <a:off x="5304114" y="3136221"/>
            <a:ext cx="1583773" cy="1812698"/>
            <a:chOff x="5303889" y="3136136"/>
            <a:chExt cx="1584222" cy="1813213"/>
          </a:xfrm>
        </p:grpSpPr>
        <p:sp>
          <p:nvSpPr>
            <p:cNvPr id="33" name="TextBox 32"/>
            <p:cNvSpPr txBox="1"/>
            <p:nvPr/>
          </p:nvSpPr>
          <p:spPr>
            <a:xfrm>
              <a:off x="5305050" y="3981663"/>
              <a:ext cx="1581905" cy="967686"/>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4800" kern="0" dirty="0">
                  <a:gradFill>
                    <a:gsLst>
                      <a:gs pos="0">
                        <a:srgbClr val="FFFFFF"/>
                      </a:gs>
                      <a:gs pos="100000">
                        <a:srgbClr val="FFFFFF"/>
                      </a:gs>
                    </a:gsLst>
                    <a:lin ang="5400000" scaled="0"/>
                  </a:gradFill>
                  <a:latin typeface="Segoe UI Light"/>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sp>
        <p:nvSpPr>
          <p:cNvPr id="58" name="Rectangle: Rounded Corners 57"/>
          <p:cNvSpPr/>
          <p:nvPr/>
        </p:nvSpPr>
        <p:spPr bwMode="auto">
          <a:xfrm>
            <a:off x="2524038" y="4650064"/>
            <a:ext cx="7143928" cy="931030"/>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697">
              <a:defRPr/>
            </a:pPr>
            <a:r>
              <a:rPr lang="en-US" sz="2745" b="1" kern="0" dirty="0">
                <a:gradFill>
                  <a:gsLst>
                    <a:gs pos="0">
                      <a:srgbClr val="FFFFFF"/>
                    </a:gs>
                    <a:gs pos="100000">
                      <a:srgbClr val="FFFFFF"/>
                    </a:gs>
                  </a:gsLst>
                  <a:lin ang="5400000" scaled="0"/>
                </a:gradFill>
                <a:latin typeface="Segoe UI Light"/>
              </a:rPr>
              <a:t>.NET STANDARD LIBRARY</a:t>
            </a:r>
          </a:p>
        </p:txBody>
      </p:sp>
      <p:sp>
        <p:nvSpPr>
          <p:cNvPr id="2" name="Rectangle 1"/>
          <p:cNvSpPr/>
          <p:nvPr/>
        </p:nvSpPr>
        <p:spPr bwMode="auto">
          <a:xfrm>
            <a:off x="4527867" y="4126329"/>
            <a:ext cx="3131597" cy="591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kern="0" dirty="0">
                <a:gradFill>
                  <a:gsLst>
                    <a:gs pos="0">
                      <a:srgbClr val="FFFFFF"/>
                    </a:gs>
                    <a:gs pos="100000">
                      <a:srgbClr val="FFFFFF"/>
                    </a:gs>
                  </a:gsLst>
                  <a:lin ang="5400000" scaled="0"/>
                </a:gradFill>
                <a:latin typeface="Segoe UI"/>
                <a:ea typeface="Segoe UI" pitchFamily="34" charset="0"/>
                <a:cs typeface="Segoe UI" pitchFamily="34" charset="0"/>
              </a:rPr>
              <a:t>.NET Everywhere</a:t>
            </a:r>
          </a:p>
        </p:txBody>
      </p:sp>
      <p:grpSp>
        <p:nvGrpSpPr>
          <p:cNvPr id="22" name="Group 21"/>
          <p:cNvGrpSpPr/>
          <p:nvPr/>
        </p:nvGrpSpPr>
        <p:grpSpPr>
          <a:xfrm>
            <a:off x="2471959" y="3053010"/>
            <a:ext cx="7182954" cy="1894340"/>
            <a:chOff x="2521000" y="3113677"/>
            <a:chExt cx="7328027" cy="1932599"/>
          </a:xfrm>
        </p:grpSpPr>
        <p:pic>
          <p:nvPicPr>
            <p:cNvPr id="5" name="Picture 4"/>
            <p:cNvPicPr>
              <a:picLocks noChangeAspect="1"/>
            </p:cNvPicPr>
            <p:nvPr/>
          </p:nvPicPr>
          <p:blipFill>
            <a:blip r:embed="rId3"/>
            <a:stretch>
              <a:fillRect/>
            </a:stretch>
          </p:blipFill>
          <p:spPr>
            <a:xfrm>
              <a:off x="2521000" y="3113677"/>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489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2.79806E-6 2.22424E-6 L 2.79806E-6 -0.07399 " pathEditMode="relative" rAng="0" ptsTypes="AA">
                                      <p:cBhvr>
                                        <p:cTn id="64" dur="500" fill="hold"/>
                                        <p:tgtEl>
                                          <p:spTgt spid="22"/>
                                        </p:tgtEl>
                                        <p:attrNameLst>
                                          <p:attrName>ppt_x</p:attrName>
                                          <p:attrName>ppt_y</p:attrName>
                                        </p:attrNameLst>
                                      </p:cBhvr>
                                      <p:rCtr x="0" y="-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a:t>
            </a:r>
          </a:p>
        </p:txBody>
      </p:sp>
      <p:sp>
        <p:nvSpPr>
          <p:cNvPr id="4" name="Text Placeholder 3"/>
          <p:cNvSpPr>
            <a:spLocks noGrp="1"/>
          </p:cNvSpPr>
          <p:nvPr>
            <p:ph type="body" sz="quarter" idx="10"/>
          </p:nvPr>
        </p:nvSpPr>
        <p:spPr>
          <a:xfrm>
            <a:off x="269242" y="1189177"/>
            <a:ext cx="11653523" cy="727315"/>
          </a:xfrm>
        </p:spPr>
        <p:txBody>
          <a:bodyPr/>
          <a:lstStyle/>
          <a:p>
            <a:endParaRPr lang="en-US"/>
          </a:p>
        </p:txBody>
      </p:sp>
      <p:pic>
        <p:nvPicPr>
          <p:cNvPr id="1026" name="Picture 2" descr="https://s3.amazonaws.com/blog.xamarin.com/wp-content/uploads/2017/08/07160915/netstand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508" y="1189498"/>
            <a:ext cx="8527073" cy="507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9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7" y="2183679"/>
            <a:ext cx="1901776"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79"/>
            <a:ext cx="1901776"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69" y="2183679"/>
            <a:ext cx="1901776"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solidFill>
                  <a:srgbClr val="00BBF1"/>
                </a:solidFill>
                <a:ea typeface="Segoe UI" pitchFamily="34" charset="0"/>
                <a:cs typeface="Segoe UI" pitchFamily="34" charset="0"/>
              </a:rPr>
              <a:t> </a:t>
            </a:r>
          </a:p>
        </p:txBody>
      </p:sp>
      <p:sp>
        <p:nvSpPr>
          <p:cNvPr id="47" name="Oval 46"/>
          <p:cNvSpPr/>
          <p:nvPr/>
        </p:nvSpPr>
        <p:spPr bwMode="auto">
          <a:xfrm>
            <a:off x="3777886" y="1235140"/>
            <a:ext cx="783918" cy="78391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04043" y="1232204"/>
            <a:ext cx="783918" cy="78391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630199" y="1232204"/>
            <a:ext cx="783918" cy="78391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00685" y="2846897"/>
            <a:ext cx="738317"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2" y="2846897"/>
            <a:ext cx="738317"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7" y="2846897"/>
            <a:ext cx="738317"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6"/>
            <a:ext cx="5754088" cy="84361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3600"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314" y="1475967"/>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380" y="1361219"/>
            <a:ext cx="443243" cy="533142"/>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857" y="1437346"/>
            <a:ext cx="432599" cy="432472"/>
          </a:xfrm>
          <a:prstGeom prst="rect">
            <a:avLst/>
          </a:prstGeom>
        </p:spPr>
      </p:pic>
    </p:spTree>
    <p:extLst>
      <p:ext uri="{BB962C8B-B14F-4D97-AF65-F5344CB8AC3E}">
        <p14:creationId xmlns:p14="http://schemas.microsoft.com/office/powerpoint/2010/main" val="194024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65" grpId="0" animBg="1"/>
      <p:bldP spid="68" grpId="0" animBg="1"/>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7"/>
            <a:ext cx="8066995" cy="899538"/>
          </a:xfrm>
        </p:spPr>
        <p:txBody>
          <a:bodyPr/>
          <a:lstStyle/>
          <a:p>
            <a:r>
              <a:rPr lang="en-US" dirty="0"/>
              <a:t>Plugins for </a:t>
            </a:r>
            <a:r>
              <a:rPr lang="en-US" sz="4700" dirty="0"/>
              <a:t>Xamarin &amp; Windows</a:t>
            </a:r>
          </a:p>
        </p:txBody>
      </p:sp>
      <p:sp>
        <p:nvSpPr>
          <p:cNvPr id="44" name="Rectangle 43"/>
          <p:cNvSpPr/>
          <p:nvPr/>
        </p:nvSpPr>
        <p:spPr bwMode="auto">
          <a:xfrm>
            <a:off x="1355682" y="2163739"/>
            <a:ext cx="9480638"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6"/>
            <a:ext cx="9480637" cy="96672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8" cy="142088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8" y="503894"/>
            <a:ext cx="5709320" cy="51489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28"/>
            <a:r>
              <a:rPr lang="en-US" sz="2800" dirty="0"/>
              <a:t>Xamarin.com/plugins</a:t>
            </a:r>
          </a:p>
          <a:p>
            <a:pPr algn="ctr" defTabSz="914328"/>
            <a:endParaRPr lang="en-US" sz="2800" dirty="0"/>
          </a:p>
        </p:txBody>
      </p:sp>
    </p:spTree>
    <p:extLst>
      <p:ext uri="{BB962C8B-B14F-4D97-AF65-F5344CB8AC3E}">
        <p14:creationId xmlns:p14="http://schemas.microsoft.com/office/powerpoint/2010/main" val="2673616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dirty="0"/>
              <a:t>Demo:</a:t>
            </a:r>
          </a:p>
        </p:txBody>
      </p:sp>
      <p:sp>
        <p:nvSpPr>
          <p:cNvPr id="7" name="Text Placeholder 6"/>
          <p:cNvSpPr>
            <a:spLocks noGrp="1"/>
          </p:cNvSpPr>
          <p:nvPr>
            <p:ph type="body" sz="quarter" idx="12"/>
          </p:nvPr>
        </p:nvSpPr>
        <p:spPr/>
        <p:txBody>
          <a:bodyPr/>
          <a:lstStyle/>
          <a:p>
            <a:r>
              <a:rPr lang="en-US" dirty="0"/>
              <a:t>Plugins for Xamarin</a:t>
            </a:r>
          </a:p>
        </p:txBody>
      </p:sp>
    </p:spTree>
    <p:extLst>
      <p:ext uri="{BB962C8B-B14F-4D97-AF65-F5344CB8AC3E}">
        <p14:creationId xmlns:p14="http://schemas.microsoft.com/office/powerpoint/2010/main" val="1993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Graphics Library</a:t>
            </a:r>
          </a:p>
        </p:txBody>
      </p:sp>
      <p:sp>
        <p:nvSpPr>
          <p:cNvPr id="3" name="Text Placeholder 2"/>
          <p:cNvSpPr>
            <a:spLocks noGrp="1"/>
          </p:cNvSpPr>
          <p:nvPr>
            <p:ph type="body" sz="quarter" idx="10"/>
          </p:nvPr>
        </p:nvSpPr>
        <p:spPr>
          <a:xfrm>
            <a:off x="269241" y="1189494"/>
            <a:ext cx="5026562" cy="4791414"/>
          </a:xfrm>
        </p:spPr>
        <p:txBody>
          <a:bodyPr/>
          <a:lstStyle/>
          <a:p>
            <a:r>
              <a:rPr lang="en-US" err="1"/>
              <a:t>SkiaSharp</a:t>
            </a:r>
            <a:endParaRPr lang="en-US"/>
          </a:p>
          <a:p>
            <a:pPr lvl="1"/>
            <a:r>
              <a:rPr lang="en-US"/>
              <a:t>The 2D graphics engine</a:t>
            </a:r>
          </a:p>
          <a:p>
            <a:pPr lvl="1"/>
            <a:r>
              <a:rPr lang="en-US"/>
              <a:t>Powers Google Chrome and Android.</a:t>
            </a:r>
          </a:p>
          <a:p>
            <a:pPr lvl="1"/>
            <a:r>
              <a:rPr lang="en-US"/>
              <a:t>Cross platform: Android, iOS, Mac, UWP, </a:t>
            </a:r>
            <a:r>
              <a:rPr lang="en-US" err="1"/>
              <a:t>tvOS</a:t>
            </a:r>
            <a:r>
              <a:rPr lang="en-US"/>
              <a:t>, Windows</a:t>
            </a:r>
          </a:p>
          <a:p>
            <a:r>
              <a:rPr lang="en-US"/>
              <a:t>Comprehensive</a:t>
            </a:r>
          </a:p>
          <a:p>
            <a:pPr lvl="1"/>
            <a:r>
              <a:rPr lang="en-US"/>
              <a:t>Image loading and saving</a:t>
            </a:r>
          </a:p>
          <a:p>
            <a:pPr lvl="1"/>
            <a:r>
              <a:rPr lang="en-US"/>
              <a:t>Immediate composited rendering mode</a:t>
            </a:r>
          </a:p>
          <a:p>
            <a:pPr lvl="1"/>
            <a:r>
              <a:rPr lang="en-US"/>
              <a:t>GPU accelerated (where available/enabled)</a:t>
            </a:r>
          </a:p>
          <a:p>
            <a:pPr lvl="1"/>
            <a:r>
              <a:rPr lang="en-US"/>
              <a:t>Custom effects and </a:t>
            </a:r>
            <a:r>
              <a:rPr lang="en-US" err="1"/>
              <a:t>shaders</a:t>
            </a:r>
            <a:endParaRPr lang="en-US"/>
          </a:p>
          <a:p>
            <a:pPr lvl="1"/>
            <a:r>
              <a:rPr lang="en-US"/>
              <a:t>SVG Loading</a:t>
            </a:r>
          </a:p>
          <a:p>
            <a:pPr lvl="1"/>
            <a:endParaRPr lang="en-US"/>
          </a:p>
          <a:p>
            <a:pPr lvl="1"/>
            <a:r>
              <a:rPr lang="en-US"/>
              <a:t>http://</a:t>
            </a:r>
            <a:r>
              <a:rPr lang="en-US" err="1"/>
              <a:t>aka.ms</a:t>
            </a:r>
            <a:r>
              <a:rPr lang="en-US"/>
              <a:t>/</a:t>
            </a:r>
            <a:r>
              <a:rPr lang="en-US" err="1"/>
              <a:t>skiasharp</a:t>
            </a:r>
            <a:endParaRPr lang="en-US"/>
          </a:p>
        </p:txBody>
      </p:sp>
      <p:sp>
        <p:nvSpPr>
          <p:cNvPr id="17" name="Rectangle 16"/>
          <p:cNvSpPr/>
          <p:nvPr/>
        </p:nvSpPr>
        <p:spPr>
          <a:xfrm>
            <a:off x="1031964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4" name="Rectangle 13"/>
          <p:cNvSpPr/>
          <p:nvPr/>
        </p:nvSpPr>
        <p:spPr>
          <a:xfrm>
            <a:off x="870108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1" name="Rectangle 10"/>
          <p:cNvSpPr/>
          <p:nvPr/>
        </p:nvSpPr>
        <p:spPr>
          <a:xfrm>
            <a:off x="708318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6" name="Picture 5"/>
          <p:cNvPicPr>
            <a:picLocks/>
          </p:cNvPicPr>
          <p:nvPr/>
        </p:nvPicPr>
        <p:blipFill rotWithShape="1">
          <a:blip r:embed="rId3" cstate="print">
            <a:extLst>
              <a:ext uri="{28A0092B-C50C-407E-A947-70E740481C1C}">
                <a14:useLocalDpi xmlns:a14="http://schemas.microsoft.com/office/drawing/2010/main" val="0"/>
              </a:ext>
            </a:extLst>
          </a:blip>
          <a:srcRect l="47335" t="2610" r="10149" b="74994"/>
          <a:stretch/>
        </p:blipFill>
        <p:spPr>
          <a:xfrm>
            <a:off x="7287281" y="1541018"/>
            <a:ext cx="1059108" cy="1059108"/>
          </a:xfrm>
          <a:prstGeom prst="rect">
            <a:avLst/>
          </a:prstGeom>
        </p:spPr>
      </p:pic>
      <p:sp>
        <p:nvSpPr>
          <p:cNvPr id="8" name="Rectangle 7"/>
          <p:cNvSpPr/>
          <p:nvPr/>
        </p:nvSpPr>
        <p:spPr>
          <a:xfrm>
            <a:off x="547780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3195" r="57217" b="75060"/>
          <a:stretch/>
        </p:blipFill>
        <p:spPr>
          <a:xfrm>
            <a:off x="5669132" y="1539226"/>
            <a:ext cx="1058303" cy="1062694"/>
          </a:xfrm>
          <a:prstGeom prst="rect">
            <a:avLst/>
          </a:prstGeom>
        </p:spPr>
      </p:pic>
      <p:sp>
        <p:nvSpPr>
          <p:cNvPr id="4" name="TextBox 3"/>
          <p:cNvSpPr txBox="1"/>
          <p:nvPr/>
        </p:nvSpPr>
        <p:spPr>
          <a:xfrm>
            <a:off x="5464462"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Shapes</a:t>
            </a:r>
          </a:p>
        </p:txBody>
      </p:sp>
      <p:pic>
        <p:nvPicPr>
          <p:cNvPr id="10" name="Picture 9"/>
          <p:cNvPicPr>
            <a:picLocks/>
          </p:cNvPicPr>
          <p:nvPr/>
        </p:nvPicPr>
        <p:blipFill rotWithShape="1">
          <a:blip r:embed="rId3">
            <a:extLst>
              <a:ext uri="{28A0092B-C50C-407E-A947-70E740481C1C}">
                <a14:useLocalDpi xmlns:a14="http://schemas.microsoft.com/office/drawing/2010/main" val="0"/>
              </a:ext>
            </a:extLst>
          </a:blip>
          <a:srcRect l="3890" t="27453" r="57567" b="51831"/>
          <a:stretch/>
        </p:blipFill>
        <p:spPr>
          <a:xfrm>
            <a:off x="8892014" y="1541018"/>
            <a:ext cx="1059108" cy="1059108"/>
          </a:xfrm>
          <a:prstGeom prst="rect">
            <a:avLst/>
          </a:prstGeom>
        </p:spPr>
      </p:pic>
      <p:sp>
        <p:nvSpPr>
          <p:cNvPr id="12" name="TextBox 11"/>
          <p:cNvSpPr txBox="1"/>
          <p:nvPr/>
        </p:nvSpPr>
        <p:spPr>
          <a:xfrm>
            <a:off x="7080928"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Bézier</a:t>
            </a:r>
            <a:r>
              <a:rPr lang="en-US" sz="1372">
                <a:gradFill>
                  <a:gsLst>
                    <a:gs pos="2917">
                      <a:srgbClr val="505050"/>
                    </a:gs>
                    <a:gs pos="30000">
                      <a:srgbClr val="505050"/>
                    </a:gs>
                  </a:gsLst>
                  <a:lin ang="5400000" scaled="0"/>
                </a:gradFill>
                <a:latin typeface="Segoe UI Semilight"/>
              </a:rPr>
              <a:t> Curves</a:t>
            </a:r>
          </a:p>
        </p:txBody>
      </p:sp>
      <p:pic>
        <p:nvPicPr>
          <p:cNvPr id="13" name="Picture 12"/>
          <p:cNvPicPr>
            <a:picLocks/>
          </p:cNvPicPr>
          <p:nvPr/>
        </p:nvPicPr>
        <p:blipFill rotWithShape="1">
          <a:blip r:embed="rId3" cstate="print">
            <a:extLst>
              <a:ext uri="{28A0092B-C50C-407E-A947-70E740481C1C}">
                <a14:useLocalDpi xmlns:a14="http://schemas.microsoft.com/office/drawing/2010/main" val="0"/>
              </a:ext>
            </a:extLst>
          </a:blip>
          <a:srcRect l="47473" t="28036" r="13587" b="51650"/>
          <a:stretch/>
        </p:blipFill>
        <p:spPr>
          <a:xfrm>
            <a:off x="10507832" y="1541018"/>
            <a:ext cx="1059108" cy="1059108"/>
          </a:xfrm>
          <a:prstGeom prst="rect">
            <a:avLst/>
          </a:prstGeom>
        </p:spPr>
      </p:pic>
      <p:sp>
        <p:nvSpPr>
          <p:cNvPr id="15" name="TextBox 14"/>
          <p:cNvSpPr txBox="1"/>
          <p:nvPr/>
        </p:nvSpPr>
        <p:spPr>
          <a:xfrm>
            <a:off x="8701086" y="272205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Translations &amp; Rotations</a:t>
            </a:r>
          </a:p>
        </p:txBody>
      </p:sp>
      <p:sp>
        <p:nvSpPr>
          <p:cNvPr id="18" name="TextBox 17"/>
          <p:cNvSpPr txBox="1"/>
          <p:nvPr/>
        </p:nvSpPr>
        <p:spPr>
          <a:xfrm>
            <a:off x="10319647" y="272205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Text rendering</a:t>
            </a:r>
          </a:p>
        </p:txBody>
      </p:sp>
      <p:sp>
        <p:nvSpPr>
          <p:cNvPr id="19" name="Rectangle 18"/>
          <p:cNvSpPr/>
          <p:nvPr/>
        </p:nvSpPr>
        <p:spPr>
          <a:xfrm>
            <a:off x="1031964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0" name="Rectangle 19"/>
          <p:cNvSpPr/>
          <p:nvPr/>
        </p:nvSpPr>
        <p:spPr>
          <a:xfrm>
            <a:off x="870108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1" name="Rectangle 20"/>
          <p:cNvSpPr/>
          <p:nvPr/>
        </p:nvSpPr>
        <p:spPr>
          <a:xfrm>
            <a:off x="708318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3" name="Rectangle 22"/>
          <p:cNvSpPr/>
          <p:nvPr/>
        </p:nvSpPr>
        <p:spPr>
          <a:xfrm>
            <a:off x="547780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5" name="TextBox 24"/>
          <p:cNvSpPr txBox="1"/>
          <p:nvPr/>
        </p:nvSpPr>
        <p:spPr>
          <a:xfrm>
            <a:off x="5464462"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Discrete Path Effects</a:t>
            </a:r>
          </a:p>
        </p:txBody>
      </p:sp>
      <p:sp>
        <p:nvSpPr>
          <p:cNvPr id="27" name="TextBox 26"/>
          <p:cNvSpPr txBox="1"/>
          <p:nvPr/>
        </p:nvSpPr>
        <p:spPr>
          <a:xfrm>
            <a:off x="7080928"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Composed Path Effects</a:t>
            </a:r>
          </a:p>
        </p:txBody>
      </p:sp>
      <p:sp>
        <p:nvSpPr>
          <p:cNvPr id="29" name="TextBox 28"/>
          <p:cNvSpPr txBox="1"/>
          <p:nvPr/>
        </p:nvSpPr>
        <p:spPr>
          <a:xfrm>
            <a:off x="8701086" y="495921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Sum Path Effects</a:t>
            </a:r>
          </a:p>
        </p:txBody>
      </p:sp>
      <p:sp>
        <p:nvSpPr>
          <p:cNvPr id="30" name="TextBox 29"/>
          <p:cNvSpPr txBox="1"/>
          <p:nvPr/>
        </p:nvSpPr>
        <p:spPr>
          <a:xfrm>
            <a:off x="10319647" y="495921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Shaders</a:t>
            </a:r>
            <a:endParaRPr lang="en-US" sz="1372">
              <a:gradFill>
                <a:gsLst>
                  <a:gs pos="2917">
                    <a:srgbClr val="505050"/>
                  </a:gs>
                  <a:gs pos="30000">
                    <a:srgbClr val="505050"/>
                  </a:gs>
                </a:gsLst>
                <a:lin ang="5400000" scaled="0"/>
              </a:gradFill>
              <a:latin typeface="Segoe UI Semilight"/>
            </a:endParaRPr>
          </a:p>
        </p:txBody>
      </p:sp>
      <p:pic>
        <p:nvPicPr>
          <p:cNvPr id="31" name="Picture 30"/>
          <p:cNvPicPr>
            <a:picLocks/>
          </p:cNvPicPr>
          <p:nvPr/>
        </p:nvPicPr>
        <p:blipFill rotWithShape="1">
          <a:blip r:embed="rId3" cstate="print">
            <a:extLst>
              <a:ext uri="{28A0092B-C50C-407E-A947-70E740481C1C}">
                <a14:useLocalDpi xmlns:a14="http://schemas.microsoft.com/office/drawing/2010/main" val="0"/>
              </a:ext>
            </a:extLst>
          </a:blip>
          <a:srcRect l="3434" t="53801" r="56433" b="26489"/>
          <a:stretch/>
        </p:blipFill>
        <p:spPr>
          <a:xfrm>
            <a:off x="5668729" y="3778178"/>
            <a:ext cx="1059108" cy="1059108"/>
          </a:xfrm>
          <a:prstGeom prst="rect">
            <a:avLst/>
          </a:prstGeom>
        </p:spPr>
      </p:pic>
      <p:pic>
        <p:nvPicPr>
          <p:cNvPr id="32" name="Picture 31"/>
          <p:cNvPicPr>
            <a:picLocks/>
          </p:cNvPicPr>
          <p:nvPr/>
        </p:nvPicPr>
        <p:blipFill rotWithShape="1">
          <a:blip r:embed="rId3">
            <a:extLst>
              <a:ext uri="{28A0092B-C50C-407E-A947-70E740481C1C}">
                <a14:useLocalDpi xmlns:a14="http://schemas.microsoft.com/office/drawing/2010/main" val="0"/>
              </a:ext>
            </a:extLst>
          </a:blip>
          <a:srcRect l="50321" t="53713" r="11533" b="26375"/>
          <a:stretch/>
        </p:blipFill>
        <p:spPr>
          <a:xfrm>
            <a:off x="7274110" y="3778178"/>
            <a:ext cx="1059108" cy="1059108"/>
          </a:xfrm>
          <a:prstGeom prst="rect">
            <a:avLst/>
          </a:prstGeom>
        </p:spPr>
      </p:pic>
      <p:pic>
        <p:nvPicPr>
          <p:cNvPr id="33" name="Picture 32"/>
          <p:cNvPicPr>
            <a:picLocks/>
          </p:cNvPicPr>
          <p:nvPr/>
        </p:nvPicPr>
        <p:blipFill rotWithShape="1">
          <a:blip r:embed="rId3" cstate="print">
            <a:extLst>
              <a:ext uri="{28A0092B-C50C-407E-A947-70E740481C1C}">
                <a14:useLocalDpi xmlns:a14="http://schemas.microsoft.com/office/drawing/2010/main" val="0"/>
              </a:ext>
            </a:extLst>
          </a:blip>
          <a:srcRect l="3765" t="77655" r="55309"/>
          <a:stretch/>
        </p:blipFill>
        <p:spPr>
          <a:xfrm>
            <a:off x="8892014" y="3778178"/>
            <a:ext cx="1059108" cy="1059108"/>
          </a:xfrm>
          <a:prstGeom prst="rect">
            <a:avLst/>
          </a:prstGeom>
        </p:spPr>
      </p:pic>
      <p:pic>
        <p:nvPicPr>
          <p:cNvPr id="16" name="Picture 15"/>
          <p:cNvPicPr>
            <a:picLocks/>
          </p:cNvPicPr>
          <p:nvPr/>
        </p:nvPicPr>
        <p:blipFill rotWithShape="1">
          <a:blip r:embed="rId4" cstate="print">
            <a:extLst>
              <a:ext uri="{28A0092B-C50C-407E-A947-70E740481C1C}">
                <a14:useLocalDpi xmlns:a14="http://schemas.microsoft.com/office/drawing/2010/main" val="0"/>
              </a:ext>
            </a:extLst>
          </a:blip>
          <a:srcRect l="45884" t="76607" r="8819" b="465"/>
          <a:stretch/>
        </p:blipFill>
        <p:spPr>
          <a:xfrm>
            <a:off x="10510575" y="3778178"/>
            <a:ext cx="1059108" cy="1059108"/>
          </a:xfrm>
          <a:prstGeom prst="rect">
            <a:avLst/>
          </a:prstGeom>
        </p:spPr>
      </p:pic>
    </p:spTree>
    <p:extLst>
      <p:ext uri="{BB962C8B-B14F-4D97-AF65-F5344CB8AC3E}">
        <p14:creationId xmlns:p14="http://schemas.microsoft.com/office/powerpoint/2010/main" val="2921609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4639" y="2735837"/>
            <a:ext cx="10013739" cy="2905450"/>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865" y="487"/>
            <a:ext cx="12190271" cy="1563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itle 1"/>
          <p:cNvSpPr txBox="1">
            <a:spLocks/>
          </p:cNvSpPr>
          <p:nvPr/>
        </p:nvSpPr>
        <p:spPr>
          <a:xfrm>
            <a:off x="555463" y="401111"/>
            <a:ext cx="10092842" cy="773936"/>
          </a:xfrm>
          <a:prstGeom prst="rect">
            <a:avLst/>
          </a:prstGeom>
        </p:spPr>
        <p:txBody>
          <a:bodyPr vert="horz" lIns="45713" tIns="22857" rIns="45713" bIns="22857"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r>
              <a:rPr lang="en-US" sz="4800">
                <a:solidFill>
                  <a:schemeClr val="tx2"/>
                </a:solidFill>
              </a:rPr>
              <a:t>Xamarin &amp; Xamarin.Forms</a:t>
            </a:r>
            <a:r>
              <a:rPr lang="en-US" sz="4800" dirty="0">
                <a:solidFill>
                  <a:schemeClr val="tx2"/>
                </a:solidFill>
              </a:rPr>
              <a:t> ecosystem</a:t>
            </a:r>
          </a:p>
        </p:txBody>
      </p:sp>
    </p:spTree>
    <p:extLst>
      <p:ext uri="{BB962C8B-B14F-4D97-AF65-F5344CB8AC3E}">
        <p14:creationId xmlns:p14="http://schemas.microsoft.com/office/powerpoint/2010/main" val="657220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this guy?</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1" y="1561714"/>
            <a:ext cx="2245313" cy="7618529"/>
          </a:xfrm>
          <a:prstGeom prst="rect">
            <a:avLst/>
          </a:prstGeom>
        </p:spPr>
      </p:pic>
      <p:sp>
        <p:nvSpPr>
          <p:cNvPr id="28" name="TextBox 27"/>
          <p:cNvSpPr txBox="1"/>
          <p:nvPr/>
        </p:nvSpPr>
        <p:spPr>
          <a:xfrm>
            <a:off x="3815877" y="3875560"/>
            <a:ext cx="6662032" cy="1244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dirty="0">
                <a:solidFill>
                  <a:sysClr val="windowText" lastClr="000000"/>
                </a:solidFill>
                <a:cs typeface="Arial"/>
              </a:rPr>
              <a:t>James</a:t>
            </a:r>
          </a:p>
          <a:p>
            <a:pPr defTabSz="914314"/>
            <a:r>
              <a:rPr lang="en-US" sz="1961" dirty="0" err="1">
                <a:solidFill>
                  <a:sysClr val="windowText" lastClr="000000"/>
                </a:solidFill>
                <a:cs typeface="Arial"/>
              </a:rPr>
              <a:t>Montemagno</a:t>
            </a:r>
            <a:endParaRPr lang="en-US" sz="1961" dirty="0">
              <a:solidFill>
                <a:sysClr val="windowText" lastClr="000000"/>
              </a:solidFill>
              <a:cs typeface="Arial"/>
            </a:endParaRPr>
          </a:p>
          <a:p>
            <a:pPr defTabSz="914314"/>
            <a:r>
              <a:rPr lang="en-US" sz="1961" dirty="0">
                <a:solidFill>
                  <a:sysClr val="windowText" lastClr="000000"/>
                </a:solidFill>
                <a:latin typeface="+mj-lt"/>
                <a:cs typeface="Arial"/>
              </a:rPr>
              <a:t>Principal Program Manager – Mobile Developer Tools, Microsoft</a:t>
            </a:r>
          </a:p>
        </p:txBody>
      </p:sp>
      <p:sp>
        <p:nvSpPr>
          <p:cNvPr id="29" name="TextBox 28"/>
          <p:cNvSpPr txBox="1"/>
          <p:nvPr/>
        </p:nvSpPr>
        <p:spPr>
          <a:xfrm>
            <a:off x="3780565" y="5520362"/>
            <a:ext cx="7767913" cy="443538"/>
          </a:xfrm>
          <a:prstGeom prst="rect">
            <a:avLst/>
          </a:prstGeom>
          <a:noFill/>
        </p:spPr>
        <p:txBody>
          <a:bodyPr wrap="square" rtlCol="0">
            <a:spAutoFit/>
          </a:bodyPr>
          <a:lstStyle/>
          <a:p>
            <a:pPr defTabSz="914314">
              <a:lnSpc>
                <a:spcPct val="130000"/>
              </a:lnSpc>
            </a:pPr>
            <a:r>
              <a:rPr lang="en-US" sz="1765" dirty="0">
                <a:solidFill>
                  <a:sysClr val="windowText" lastClr="000000"/>
                </a:solidFill>
                <a:latin typeface="+mj-lt"/>
                <a:cs typeface="Arial"/>
              </a:rPr>
              <a:t>motz@microsoft.com</a:t>
            </a:r>
            <a:r>
              <a:rPr lang="en-US" sz="1765" dirty="0">
                <a:solidFill>
                  <a:sysClr val="windowText" lastClr="000000"/>
                </a:solidFill>
                <a:cs typeface="Arial"/>
              </a:rPr>
              <a:t>	   </a:t>
            </a:r>
            <a:r>
              <a:rPr lang="en-US" sz="1765" dirty="0">
                <a:solidFill>
                  <a:sysClr val="windowText" lastClr="000000"/>
                </a:solidFill>
                <a:latin typeface="+mj-lt"/>
                <a:cs typeface="Arial"/>
              </a:rPr>
              <a:t>Montemagno.com	@</a:t>
            </a:r>
            <a:r>
              <a:rPr lang="en-US" sz="1765" dirty="0" err="1">
                <a:solidFill>
                  <a:sysClr val="windowText" lastClr="000000"/>
                </a:solidFill>
                <a:latin typeface="+mj-lt"/>
                <a:cs typeface="Arial"/>
              </a:rPr>
              <a:t>JamesMontemagno</a:t>
            </a:r>
            <a:endParaRPr lang="en-US" sz="1765" dirty="0">
              <a:solidFill>
                <a:sysClr val="windowText" lastClr="000000"/>
              </a:solidFill>
              <a:latin typeface="+mj-lt"/>
              <a:cs typeface="Arial"/>
            </a:endParaRPr>
          </a:p>
        </p:txBody>
      </p:sp>
      <p:cxnSp>
        <p:nvCxnSpPr>
          <p:cNvPr id="7" name="Straight Connector 6"/>
          <p:cNvCxnSpPr/>
          <p:nvPr/>
        </p:nvCxnSpPr>
        <p:spPr>
          <a:xfrm>
            <a:off x="3855257" y="5296287"/>
            <a:ext cx="7543839"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86609" y="443554"/>
            <a:ext cx="1491879" cy="1491879"/>
          </a:xfrm>
          <a:prstGeom prst="rect">
            <a:avLst/>
          </a:prstGeom>
        </p:spPr>
      </p:pic>
      <p:sp>
        <p:nvSpPr>
          <p:cNvPr id="9" name="TextBox 8"/>
          <p:cNvSpPr txBox="1"/>
          <p:nvPr/>
        </p:nvSpPr>
        <p:spPr>
          <a:xfrm>
            <a:off x="6565145" y="762443"/>
            <a:ext cx="3796813" cy="970804"/>
          </a:xfrm>
          <a:prstGeom prst="rect">
            <a:avLst/>
          </a:prstGeom>
          <a:noFill/>
        </p:spPr>
        <p:txBody>
          <a:bodyPr wrap="square" rtlCol="0">
            <a:spAutoFit/>
          </a:bodyPr>
          <a:lstStyle/>
          <a:p>
            <a:pPr defTabSz="457058">
              <a:lnSpc>
                <a:spcPct val="130000"/>
              </a:lnSpc>
              <a:defRPr/>
            </a:pPr>
            <a:r>
              <a:rPr lang="en-US" sz="2200" kern="0" dirty="0">
                <a:solidFill>
                  <a:sysClr val="windowText" lastClr="000000"/>
                </a:solidFill>
                <a:latin typeface="Segoe UI Light"/>
                <a:ea typeface=""/>
                <a:cs typeface="Arial"/>
              </a:rPr>
              <a:t>Weekly development podcast</a:t>
            </a:r>
          </a:p>
          <a:p>
            <a:pPr defTabSz="457058">
              <a:lnSpc>
                <a:spcPct val="130000"/>
              </a:lnSpc>
              <a:defRPr/>
            </a:pPr>
            <a:r>
              <a:rPr lang="en-US" sz="2200" kern="0" dirty="0">
                <a:solidFill>
                  <a:sysClr val="windowText" lastClr="000000"/>
                </a:solidFill>
                <a:latin typeface="Segoe UI Light"/>
                <a:ea typeface=""/>
                <a:cs typeface="Arial"/>
              </a:rPr>
              <a:t>mergeconflict.fm</a:t>
            </a:r>
          </a:p>
        </p:txBody>
      </p:sp>
      <p:sp>
        <p:nvSpPr>
          <p:cNvPr id="10" name="TextBox 9"/>
          <p:cNvSpPr txBox="1"/>
          <p:nvPr/>
        </p:nvSpPr>
        <p:spPr>
          <a:xfrm>
            <a:off x="6493265" y="2249494"/>
            <a:ext cx="6655854" cy="970804"/>
          </a:xfrm>
          <a:prstGeom prst="rect">
            <a:avLst/>
          </a:prstGeom>
          <a:noFill/>
        </p:spPr>
        <p:txBody>
          <a:bodyPr wrap="square" rtlCol="0">
            <a:spAutoFit/>
          </a:bodyPr>
          <a:lstStyle/>
          <a:p>
            <a:pPr defTabSz="457058">
              <a:lnSpc>
                <a:spcPct val="130000"/>
              </a:lnSpc>
              <a:defRPr/>
            </a:pPr>
            <a:r>
              <a:rPr lang="en-US" sz="2200" kern="0" dirty="0">
                <a:solidFill>
                  <a:sysClr val="windowText" lastClr="000000"/>
                </a:solidFill>
                <a:latin typeface="Segoe UI Light"/>
                <a:ea typeface=""/>
                <a:cs typeface="Arial"/>
              </a:rPr>
              <a:t>Weekly development show</a:t>
            </a:r>
          </a:p>
          <a:p>
            <a:pPr defTabSz="457058">
              <a:lnSpc>
                <a:spcPct val="130000"/>
              </a:lnSpc>
              <a:defRPr/>
            </a:pPr>
            <a:r>
              <a:rPr lang="en-US" sz="2200" kern="0" dirty="0">
                <a:solidFill>
                  <a:sysClr val="windowText" lastClr="000000"/>
                </a:solidFill>
                <a:latin typeface="Segoe UI Light"/>
                <a:ea typeface=""/>
                <a:cs typeface="Arial"/>
              </a:rPr>
              <a:t>xamarinshow.com</a:t>
            </a:r>
          </a:p>
        </p:txBody>
      </p:sp>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93511" y="2019793"/>
            <a:ext cx="1484977" cy="1484977"/>
          </a:xfrm>
          <a:prstGeom prst="rect">
            <a:avLst/>
          </a:prstGeom>
        </p:spPr>
      </p:pic>
      <p:pic>
        <p:nvPicPr>
          <p:cNvPr id="12" name="Picture 11"/>
          <p:cNvPicPr>
            <a:picLocks noChangeAspect="1"/>
          </p:cNvPicPr>
          <p:nvPr/>
        </p:nvPicPr>
        <p:blipFill>
          <a:blip r:embed="rId6"/>
          <a:stretch>
            <a:fillRect/>
          </a:stretch>
        </p:blipFill>
        <p:spPr>
          <a:xfrm>
            <a:off x="6403713" y="1157592"/>
            <a:ext cx="2297306" cy="2297306"/>
          </a:xfrm>
          <a:prstGeom prst="rect">
            <a:avLst/>
          </a:prstGeom>
        </p:spPr>
      </p:pic>
      <p:pic>
        <p:nvPicPr>
          <p:cNvPr id="13" name="Picture 12"/>
          <p:cNvPicPr>
            <a:picLocks noChangeAspect="1"/>
          </p:cNvPicPr>
          <p:nvPr/>
        </p:nvPicPr>
        <p:blipFill>
          <a:blip r:embed="rId7"/>
          <a:stretch>
            <a:fillRect/>
          </a:stretch>
        </p:blipFill>
        <p:spPr>
          <a:xfrm>
            <a:off x="3702726" y="1157592"/>
            <a:ext cx="2297306" cy="2297306"/>
          </a:xfrm>
          <a:prstGeom prst="rect">
            <a:avLst/>
          </a:prstGeom>
        </p:spPr>
      </p:pic>
      <p:pic>
        <p:nvPicPr>
          <p:cNvPr id="14" name="Picture 13"/>
          <p:cNvPicPr>
            <a:picLocks noChangeAspect="1"/>
          </p:cNvPicPr>
          <p:nvPr/>
        </p:nvPicPr>
        <p:blipFill>
          <a:blip r:embed="rId8"/>
          <a:stretch>
            <a:fillRect/>
          </a:stretch>
        </p:blipFill>
        <p:spPr>
          <a:xfrm>
            <a:off x="9104700" y="1215801"/>
            <a:ext cx="2294395" cy="2180887"/>
          </a:xfrm>
          <a:prstGeom prst="rect">
            <a:avLst/>
          </a:prstGeom>
        </p:spPr>
      </p:pic>
    </p:spTree>
    <p:extLst>
      <p:ext uri="{BB962C8B-B14F-4D97-AF65-F5344CB8AC3E}">
        <p14:creationId xmlns:p14="http://schemas.microsoft.com/office/powerpoint/2010/main" val="140894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dirty="0"/>
              <a:t>Demo:</a:t>
            </a:r>
          </a:p>
        </p:txBody>
      </p:sp>
      <p:sp>
        <p:nvSpPr>
          <p:cNvPr id="7" name="Text Placeholder 6"/>
          <p:cNvSpPr>
            <a:spLocks noGrp="1"/>
          </p:cNvSpPr>
          <p:nvPr>
            <p:ph type="body" sz="quarter" idx="12"/>
          </p:nvPr>
        </p:nvSpPr>
        <p:spPr>
          <a:xfrm>
            <a:off x="269240" y="3877277"/>
            <a:ext cx="9860674" cy="1848198"/>
          </a:xfrm>
        </p:spPr>
        <p:txBody>
          <a:bodyPr/>
          <a:lstStyle/>
          <a:p>
            <a:r>
              <a:rPr lang="en-US" dirty="0" err="1"/>
              <a:t>SkiaSharp</a:t>
            </a:r>
            <a:r>
              <a:rPr lang="en-US" dirty="0"/>
              <a:t> + </a:t>
            </a:r>
            <a:r>
              <a:rPr lang="en-US" dirty="0" err="1"/>
              <a:t>MicroCharts</a:t>
            </a:r>
            <a:endParaRPr lang="en-US" dirty="0"/>
          </a:p>
          <a:p>
            <a:endParaRPr lang="en-US" dirty="0"/>
          </a:p>
          <a:p>
            <a:r>
              <a:rPr lang="en-US" sz="1800" dirty="0"/>
              <a:t>https://github.com/aloisdeniel/Microcharts</a:t>
            </a:r>
          </a:p>
          <a:p>
            <a:endParaRPr lang="en-US" dirty="0"/>
          </a:p>
        </p:txBody>
      </p:sp>
    </p:spTree>
    <p:extLst>
      <p:ext uri="{BB962C8B-B14F-4D97-AF65-F5344CB8AC3E}">
        <p14:creationId xmlns:p14="http://schemas.microsoft.com/office/powerpoint/2010/main" val="284865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3" name="Text Placeholder 2"/>
          <p:cNvSpPr>
            <a:spLocks noGrp="1"/>
          </p:cNvSpPr>
          <p:nvPr>
            <p:ph type="body" sz="quarter" idx="4294967295"/>
          </p:nvPr>
        </p:nvSpPr>
        <p:spPr>
          <a:xfrm>
            <a:off x="557990" y="5048317"/>
            <a:ext cx="5321892" cy="577081"/>
          </a:xfrm>
        </p:spPr>
        <p:txBody>
          <a:bodyPr/>
          <a:lstStyle/>
          <a:p>
            <a:pPr algn="ctr">
              <a:lnSpc>
                <a:spcPct val="100000"/>
              </a:lnSpc>
            </a:pPr>
            <a:r>
              <a:rPr lang="en-US" sz="2550" dirty="0"/>
              <a:t>Traditional </a:t>
            </a:r>
            <a:r>
              <a:rPr lang="en-US" sz="2550" dirty="0" err="1"/>
              <a:t>Xamarin</a:t>
            </a:r>
            <a:r>
              <a:rPr lang="en-US" sz="2550" dirty="0"/>
              <a:t> approach</a:t>
            </a:r>
          </a:p>
        </p:txBody>
      </p:sp>
      <p:sp>
        <p:nvSpPr>
          <p:cNvPr id="4" name="Text Placeholder 3"/>
          <p:cNvSpPr>
            <a:spLocks noGrp="1"/>
          </p:cNvSpPr>
          <p:nvPr>
            <p:ph type="body" sz="quarter" idx="4294967295"/>
          </p:nvPr>
        </p:nvSpPr>
        <p:spPr>
          <a:xfrm>
            <a:off x="6264912" y="5048317"/>
            <a:ext cx="5321892" cy="830263"/>
          </a:xfrm>
        </p:spPr>
        <p:txBody>
          <a:bodyPr>
            <a:normAutofit lnSpcReduction="10000"/>
          </a:bodyPr>
          <a:lstStyle/>
          <a:p>
            <a:pPr algn="ctr"/>
            <a:r>
              <a:rPr lang="en-US" sz="2550" dirty="0"/>
              <a:t>With </a:t>
            </a:r>
            <a:r>
              <a:rPr lang="en-US" sz="2550" dirty="0" err="1"/>
              <a:t>Xamarin.Forms</a:t>
            </a:r>
            <a:r>
              <a:rPr lang="en-US" sz="2550" dirty="0"/>
              <a:t>:</a:t>
            </a:r>
            <a:br>
              <a:rPr lang="en-US" sz="2550" dirty="0"/>
            </a:br>
            <a:r>
              <a:rPr lang="en-US" sz="2550" dirty="0"/>
              <a:t>More code-sharing, all native</a:t>
            </a:r>
          </a:p>
        </p:txBody>
      </p:sp>
      <p:grpSp>
        <p:nvGrpSpPr>
          <p:cNvPr id="11" name="Group 10"/>
          <p:cNvGrpSpPr/>
          <p:nvPr/>
        </p:nvGrpSpPr>
        <p:grpSpPr>
          <a:xfrm>
            <a:off x="538477" y="1739001"/>
            <a:ext cx="5364998" cy="2928250"/>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99" y="1739001"/>
            <a:ext cx="5364998" cy="2928250"/>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4"/>
              <a:r>
                <a:rPr lang="en-US" sz="2200" dirty="0" err="1">
                  <a:solidFill>
                    <a:schemeClr val="bg1"/>
                  </a:solidFill>
                  <a:latin typeface="Segoe UI Semibold" panose="020B0702040204020203" pitchFamily="34" charset="0"/>
                </a:rPr>
                <a:t>Xamarin.Forms</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2445459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3117072"/>
          </a:xfrm>
        </p:spPr>
        <p:txBody>
          <a:bodyPr/>
          <a:lstStyle/>
          <a:p>
            <a:r>
              <a:rPr lang="en-US" dirty="0"/>
              <a:t>Samsung </a:t>
            </a:r>
            <a:r>
              <a:rPr lang="en-US" dirty="0" err="1"/>
              <a:t>Tizen</a:t>
            </a:r>
            <a:endParaRPr lang="en-US" dirty="0"/>
          </a:p>
          <a:p>
            <a:pPr lvl="1"/>
            <a:r>
              <a:rPr lang="en-US" dirty="0"/>
              <a:t>Televisions, Wearables, Mobile</a:t>
            </a:r>
          </a:p>
          <a:p>
            <a:r>
              <a:rPr lang="en-US" dirty="0" err="1"/>
              <a:t>macOS</a:t>
            </a:r>
            <a:endParaRPr lang="en-US" dirty="0"/>
          </a:p>
          <a:p>
            <a:r>
              <a:rPr lang="en-US" dirty="0"/>
              <a:t>WPF</a:t>
            </a:r>
          </a:p>
          <a:p>
            <a:r>
              <a:rPr lang="en-US" dirty="0"/>
              <a:t>Linux: GTK#</a:t>
            </a:r>
          </a:p>
        </p:txBody>
      </p:sp>
      <p:sp>
        <p:nvSpPr>
          <p:cNvPr id="2" name="Title 1"/>
          <p:cNvSpPr>
            <a:spLocks noGrp="1"/>
          </p:cNvSpPr>
          <p:nvPr>
            <p:ph type="title"/>
          </p:nvPr>
        </p:nvSpPr>
        <p:spPr/>
        <p:txBody>
          <a:bodyPr/>
          <a:lstStyle/>
          <a:p>
            <a:r>
              <a:rPr lang="en-US" dirty="0"/>
              <a:t>New Platforms</a:t>
            </a:r>
            <a:endParaRPr lang="en-US" sz="3921" dirty="0">
              <a:gradFill>
                <a:gsLst>
                  <a:gs pos="10101">
                    <a:schemeClr val="tx1"/>
                  </a:gs>
                  <a:gs pos="54000">
                    <a:schemeClr val="tx1"/>
                  </a:gs>
                </a:gsLst>
                <a:lin ang="5400000" scaled="0"/>
              </a:gra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80" y="4026617"/>
            <a:ext cx="11074582" cy="177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845391" y="2699621"/>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2400" dirty="0" err="1">
                <a:solidFill>
                  <a:srgbClr val="FFFFFF"/>
                </a:solidFill>
                <a:latin typeface="Segoe UI Light" charset="0"/>
                <a:ea typeface="Segoe UI Light" charset="0"/>
                <a:cs typeface="Segoe UI Light" charset="0"/>
              </a:rPr>
              <a:t>Xamarin.Forms</a:t>
            </a:r>
            <a:endParaRPr lang="en-US" sz="240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2" dirty="0">
              <a:gradFill>
                <a:gsLst>
                  <a:gs pos="10101">
                    <a:schemeClr val="tx1"/>
                  </a:gs>
                  <a:gs pos="54000">
                    <a:schemeClr val="tx1"/>
                  </a:gs>
                </a:gsLst>
                <a:lin ang="5400000" scaled="0"/>
              </a:gradFill>
            </a:endParaRPr>
          </a:p>
        </p:txBody>
      </p:sp>
      <p:sp>
        <p:nvSpPr>
          <p:cNvPr id="4" name="Rectangle 3"/>
          <p:cNvSpPr/>
          <p:nvPr/>
        </p:nvSpPr>
        <p:spPr bwMode="auto">
          <a:xfrm>
            <a:off x="3845391" y="4028471"/>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3200">
                <a:solidFill>
                  <a:srgbClr val="FFFFFF"/>
                </a:solidFill>
                <a:latin typeface="Segoe UI Light"/>
              </a:rPr>
              <a:t>Shared C# Logic</a:t>
            </a:r>
          </a:p>
        </p:txBody>
      </p:sp>
      <p:sp>
        <p:nvSpPr>
          <p:cNvPr id="5" name="Rectangle 4"/>
          <p:cNvSpPr/>
          <p:nvPr/>
        </p:nvSpPr>
        <p:spPr bwMode="auto">
          <a:xfrm>
            <a:off x="6879163" y="3429286"/>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Windows C#</a:t>
            </a:r>
          </a:p>
        </p:txBody>
      </p:sp>
      <p:sp>
        <p:nvSpPr>
          <p:cNvPr id="6" name="Rectangle 5"/>
          <p:cNvSpPr/>
          <p:nvPr/>
        </p:nvSpPr>
        <p:spPr bwMode="auto">
          <a:xfrm>
            <a:off x="5361008" y="3429286"/>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Android C#</a:t>
            </a:r>
          </a:p>
        </p:txBody>
      </p:sp>
      <p:sp>
        <p:nvSpPr>
          <p:cNvPr id="7" name="Rectangle 6"/>
          <p:cNvSpPr/>
          <p:nvPr/>
        </p:nvSpPr>
        <p:spPr bwMode="auto">
          <a:xfrm>
            <a:off x="3845391" y="3429286"/>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iOS C#</a:t>
            </a:r>
          </a:p>
        </p:txBody>
      </p:sp>
      <p:grpSp>
        <p:nvGrpSpPr>
          <p:cNvPr id="9" name="Group 8"/>
          <p:cNvGrpSpPr/>
          <p:nvPr/>
        </p:nvGrpSpPr>
        <p:grpSpPr>
          <a:xfrm>
            <a:off x="5824804" y="2753852"/>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309908" y="2762480"/>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339701" y="2753852"/>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Placeholder 2"/>
          <p:cNvSpPr>
            <a:spLocks noGrp="1"/>
          </p:cNvSpPr>
          <p:nvPr>
            <p:ph type="body" sz="quarter" idx="10"/>
          </p:nvPr>
        </p:nvSpPr>
        <p:spPr>
          <a:xfrm>
            <a:off x="271557" y="983963"/>
            <a:ext cx="11653523" cy="800219"/>
          </a:xfrm>
        </p:spPr>
        <p:txBody>
          <a:bodyPr/>
          <a:lstStyle/>
          <a:p>
            <a:r>
              <a:rPr lang="en-US" sz="2000" dirty="0"/>
              <a:t>Works on </a:t>
            </a:r>
            <a:r>
              <a:rPr lang="en-US" sz="2000" dirty="0" err="1"/>
              <a:t>ContentPages</a:t>
            </a:r>
            <a:endParaRPr lang="en-US" sz="2000" dirty="0"/>
          </a:p>
          <a:p>
            <a:r>
              <a:rPr lang="en-US" sz="2000" dirty="0"/>
              <a:t>Full support for </a:t>
            </a:r>
            <a:r>
              <a:rPr lang="en-US" sz="2000" dirty="0" err="1"/>
              <a:t>DependencyService</a:t>
            </a:r>
            <a:r>
              <a:rPr lang="en-US" sz="2000" dirty="0"/>
              <a:t> and </a:t>
            </a:r>
            <a:r>
              <a:rPr lang="en-US" sz="2000" dirty="0" err="1"/>
              <a:t>MessagingCenter</a:t>
            </a:r>
            <a:endParaRPr lang="en-US" sz="2000" dirty="0"/>
          </a:p>
        </p:txBody>
      </p:sp>
    </p:spTree>
    <p:extLst>
      <p:ext uri="{BB962C8B-B14F-4D97-AF65-F5344CB8AC3E}">
        <p14:creationId xmlns:p14="http://schemas.microsoft.com/office/powerpoint/2010/main" val="4282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7037E-6 L 4.79167E-6 -0.11551 " pathEditMode="relative" rAng="0" ptsTypes="AA">
                                      <p:cBhvr>
                                        <p:cTn id="6" dur="2000" fill="hold"/>
                                        <p:tgtEl>
                                          <p:spTgt spid="17"/>
                                        </p:tgtEl>
                                        <p:attrNameLst>
                                          <p:attrName>ppt_x</p:attrName>
                                          <p:attrName>ppt_y</p:attrName>
                                        </p:attrNameLst>
                                      </p:cBhvr>
                                      <p:rCtr x="0" y="-5787"/>
                                    </p:animMotion>
                                  </p:childTnLst>
                                </p:cTn>
                              </p:par>
                              <p:par>
                                <p:cTn id="7" presetID="64" presetClass="path" presetSubtype="0" accel="50000" decel="50000" fill="hold" nodeType="withEffect">
                                  <p:stCondLst>
                                    <p:cond delay="0"/>
                                  </p:stCondLst>
                                  <p:childTnLst>
                                    <p:animMotion origin="layout" path="M -2.08333E-7 -3.7037E-6 L -2.08333E-7 -0.11551 " pathEditMode="relative" rAng="0" ptsTypes="AA">
                                      <p:cBhvr>
                                        <p:cTn id="8" dur="2000" fill="hold"/>
                                        <p:tgtEl>
                                          <p:spTgt spid="9"/>
                                        </p:tgtEl>
                                        <p:attrNameLst>
                                          <p:attrName>ppt_x</p:attrName>
                                          <p:attrName>ppt_y</p:attrName>
                                        </p:attrNameLst>
                                      </p:cBhvr>
                                      <p:rCtr x="0" y="-5787"/>
                                    </p:animMotion>
                                  </p:childTnLst>
                                </p:cTn>
                              </p:par>
                              <p:par>
                                <p:cTn id="9" presetID="64" presetClass="path" presetSubtype="0" accel="50000" decel="50000" fill="hold" nodeType="withEffect">
                                  <p:stCondLst>
                                    <p:cond delay="0"/>
                                  </p:stCondLst>
                                  <p:childTnLst>
                                    <p:animMotion origin="layout" path="M 5E-6 -2.59259E-6 L 5E-6 -0.116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077163"/>
          </a:xfrm>
        </p:spPr>
        <p:txBody>
          <a:bodyPr/>
          <a:lstStyle/>
          <a:p>
            <a:r>
              <a:rPr lang="en-US" sz="6470" dirty="0"/>
              <a:t>Demo:</a:t>
            </a:r>
          </a:p>
        </p:txBody>
      </p:sp>
      <p:sp>
        <p:nvSpPr>
          <p:cNvPr id="7" name="Text Placeholder 6"/>
          <p:cNvSpPr>
            <a:spLocks noGrp="1"/>
          </p:cNvSpPr>
          <p:nvPr>
            <p:ph type="body" sz="quarter" idx="12"/>
          </p:nvPr>
        </p:nvSpPr>
        <p:spPr>
          <a:xfrm>
            <a:off x="269240" y="3877277"/>
            <a:ext cx="9860674" cy="1164421"/>
          </a:xfrm>
        </p:spPr>
        <p:txBody>
          <a:bodyPr/>
          <a:lstStyle/>
          <a:p>
            <a:r>
              <a:rPr lang="en-US" dirty="0"/>
              <a:t>Xamarin.Forms for </a:t>
            </a:r>
            <a:r>
              <a:rPr lang="en-US" dirty="0" err="1"/>
              <a:t>macOS</a:t>
            </a:r>
            <a:endParaRPr lang="en-US" dirty="0"/>
          </a:p>
          <a:p>
            <a:r>
              <a:rPr lang="en-US" dirty="0"/>
              <a:t>Xamarin.Forms Embedding</a:t>
            </a:r>
          </a:p>
        </p:txBody>
      </p:sp>
    </p:spTree>
    <p:extLst>
      <p:ext uri="{BB962C8B-B14F-4D97-AF65-F5344CB8AC3E}">
        <p14:creationId xmlns:p14="http://schemas.microsoft.com/office/powerpoint/2010/main" val="42184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dirty="0">
                <a:solidFill>
                  <a:srgbClr val="FFFFFF"/>
                </a:solidFill>
              </a:rPr>
              <a:t>Get started today</a:t>
            </a:r>
          </a:p>
          <a:p>
            <a:pPr defTabSz="914238"/>
            <a:r>
              <a:rPr lang="en-US" dirty="0">
                <a:solidFill>
                  <a:srgbClr val="FFFFFF"/>
                </a:solidFill>
              </a:rPr>
              <a:t>visualstudio.com</a:t>
            </a:r>
          </a:p>
        </p:txBody>
      </p:sp>
    </p:spTree>
    <p:extLst>
      <p:ext uri="{BB962C8B-B14F-4D97-AF65-F5344CB8AC3E}">
        <p14:creationId xmlns:p14="http://schemas.microsoft.com/office/powerpoint/2010/main" val="31098060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866" y="4132286"/>
            <a:ext cx="12190271" cy="2725230"/>
          </a:xfrm>
          <a:prstGeom prst="rect">
            <a:avLst/>
          </a:prstGeom>
          <a:solidFill>
            <a:srgbClr val="32135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00" fontAlgn="base">
              <a:spcBef>
                <a:spcPct val="0"/>
              </a:spcBef>
              <a:spcAft>
                <a:spcPct val="0"/>
              </a:spcAft>
            </a:pPr>
            <a:endParaRPr lang="en-US" sz="2400" kern="0">
              <a:solidFill>
                <a:prstClr val="white"/>
              </a:solidFill>
              <a:latin typeface="Segoe UI Light"/>
            </a:endParaRPr>
          </a:p>
        </p:txBody>
      </p:sp>
      <p:sp>
        <p:nvSpPr>
          <p:cNvPr id="5" name="Content Placeholder 4"/>
          <p:cNvSpPr>
            <a:spLocks noGrp="1"/>
          </p:cNvSpPr>
          <p:nvPr>
            <p:ph sz="quarter" idx="10"/>
          </p:nvPr>
        </p:nvSpPr>
        <p:spPr>
          <a:xfrm>
            <a:off x="6959478" y="4541984"/>
            <a:ext cx="5076532" cy="2363724"/>
          </a:xfrm>
        </p:spPr>
        <p:txBody>
          <a:bodyPr/>
          <a:lstStyle/>
          <a:p>
            <a:pPr marL="0" indent="0" algn="ctr">
              <a:buNone/>
            </a:pPr>
            <a:r>
              <a:rPr lang="en-US" sz="2800">
                <a:ln>
                  <a:solidFill>
                    <a:schemeClr val="bg1"/>
                  </a:solidFill>
                </a:ln>
                <a:solidFill>
                  <a:schemeClr val="bg1"/>
                </a:solidFill>
              </a:rPr>
              <a:t>Get a full subscription for live classes, advanced topics, and to complete certification.</a:t>
            </a:r>
          </a:p>
          <a:p>
            <a:pPr marL="0" indent="0" algn="ctr">
              <a:buNone/>
            </a:pPr>
            <a:r>
              <a:rPr lang="en-US" sz="400">
                <a:ln>
                  <a:solidFill>
                    <a:schemeClr val="bg1"/>
                  </a:solidFill>
                </a:ln>
                <a:solidFill>
                  <a:schemeClr val="bg1"/>
                </a:solidFill>
              </a:rPr>
              <a:t> </a:t>
            </a:r>
          </a:p>
          <a:p>
            <a:pPr marL="0" indent="0" algn="ctr">
              <a:buNone/>
            </a:pPr>
            <a:r>
              <a:rPr lang="en-US" sz="2800">
                <a:ln>
                  <a:solidFill>
                    <a:schemeClr val="bg1"/>
                  </a:solidFill>
                </a:ln>
                <a:solidFill>
                  <a:schemeClr val="bg1"/>
                </a:solidFill>
              </a:rPr>
              <a:t>Sign up at</a:t>
            </a:r>
          </a:p>
          <a:p>
            <a:pPr marL="0" indent="0" algn="ctr">
              <a:buNone/>
            </a:pPr>
            <a:r>
              <a:rPr lang="en-US" sz="2800" err="1">
                <a:ln>
                  <a:solidFill>
                    <a:srgbClr val="FFFF00"/>
                  </a:solidFill>
                </a:ln>
                <a:solidFill>
                  <a:srgbClr val="FFFF00"/>
                </a:solidFill>
              </a:rPr>
              <a:t>xamarin.com</a:t>
            </a:r>
            <a:r>
              <a:rPr lang="en-US" sz="2800">
                <a:ln>
                  <a:solidFill>
                    <a:srgbClr val="FFFF00"/>
                  </a:solidFill>
                </a:ln>
                <a:solidFill>
                  <a:srgbClr val="FFFF00"/>
                </a:solidFill>
              </a:rPr>
              <a:t>/university</a:t>
            </a:r>
            <a:endParaRPr lang="en-US" sz="2800">
              <a:ln>
                <a:solidFill>
                  <a:schemeClr val="bg1"/>
                </a:solidFill>
              </a:ln>
              <a:solidFill>
                <a:schemeClr val="bg1"/>
              </a:solidFill>
            </a:endParaRPr>
          </a:p>
        </p:txBody>
      </p:sp>
      <p:pic>
        <p:nvPicPr>
          <p:cNvPr id="7" name="Picture 6"/>
          <p:cNvPicPr>
            <a:picLocks noChangeAspect="1"/>
          </p:cNvPicPr>
          <p:nvPr/>
        </p:nvPicPr>
        <p:blipFill>
          <a:blip r:embed="rId4"/>
          <a:stretch>
            <a:fillRect/>
          </a:stretch>
        </p:blipFill>
        <p:spPr>
          <a:xfrm>
            <a:off x="6959478" y="576546"/>
            <a:ext cx="4622145" cy="653264"/>
          </a:xfrm>
          <a:prstGeom prst="rect">
            <a:avLst/>
          </a:prstGeom>
        </p:spPr>
      </p:pic>
      <p:sp>
        <p:nvSpPr>
          <p:cNvPr id="6" name="TextBox 5"/>
          <p:cNvSpPr txBox="1"/>
          <p:nvPr/>
        </p:nvSpPr>
        <p:spPr>
          <a:xfrm>
            <a:off x="7757727" y="1229810"/>
            <a:ext cx="3791815" cy="510778"/>
          </a:xfrm>
          <a:prstGeom prst="roundRect">
            <a:avLst/>
          </a:prstGeom>
          <a:solidFill>
            <a:schemeClr val="bg1"/>
          </a:solidFill>
        </p:spPr>
        <p:txBody>
          <a:bodyPr wrap="square" rtlCol="0">
            <a:spAutoFit/>
          </a:bodyPr>
          <a:lstStyle/>
          <a:p>
            <a:pPr algn="ctr" defTabSz="609500" fontAlgn="base">
              <a:spcBef>
                <a:spcPct val="0"/>
              </a:spcBef>
              <a:spcAft>
                <a:spcPct val="0"/>
              </a:spcAft>
            </a:pPr>
            <a:r>
              <a:rPr lang="en-US" sz="2400" kern="0">
                <a:solidFill>
                  <a:prstClr val="black"/>
                </a:solidFill>
                <a:latin typeface="Segoe UI Light"/>
                <a:ea typeface="ＭＳ Ｐゴシック" charset="0"/>
                <a:cs typeface="Segoe UI Light"/>
              </a:rPr>
              <a:t>Free self-guided courses</a:t>
            </a:r>
          </a:p>
        </p:txBody>
      </p:sp>
      <p:sp>
        <p:nvSpPr>
          <p:cNvPr id="8" name="Content Placeholder 4"/>
          <p:cNvSpPr txBox="1">
            <a:spLocks/>
          </p:cNvSpPr>
          <p:nvPr/>
        </p:nvSpPr>
        <p:spPr>
          <a:xfrm>
            <a:off x="355621" y="4440976"/>
            <a:ext cx="5552837" cy="2406786"/>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272">
              <a:lnSpc>
                <a:spcPct val="100000"/>
              </a:lnSpc>
              <a:spcBef>
                <a:spcPts val="0"/>
              </a:spcBef>
              <a:buSzTx/>
              <a:buNone/>
              <a:defRPr/>
            </a:pPr>
            <a:r>
              <a:rPr lang="en-US" sz="2800">
                <a:ln>
                  <a:solidFill>
                    <a:srgbClr val="FFFFFF"/>
                  </a:solidFill>
                </a:ln>
                <a:solidFill>
                  <a:srgbClr val="FFFFFF"/>
                </a:solidFill>
              </a:rPr>
              <a:t>Take free self-guided courses that cover the core Xamarin concepts and count towards certification. </a:t>
            </a:r>
          </a:p>
          <a:p>
            <a:pPr marL="0" indent="0" algn="ctr" defTabSz="896400">
              <a:buNone/>
            </a:pPr>
            <a:r>
              <a:rPr lang="en-US" sz="400">
                <a:ln>
                  <a:solidFill>
                    <a:srgbClr val="FFFFFF"/>
                  </a:solidFill>
                </a:ln>
                <a:solidFill>
                  <a:srgbClr val="FFFFFF"/>
                </a:solidFill>
              </a:rPr>
              <a:t> </a:t>
            </a:r>
          </a:p>
          <a:p>
            <a:pPr marL="0" indent="0" algn="ctr" defTabSz="896400">
              <a:buNone/>
            </a:pPr>
            <a:r>
              <a:rPr lang="en-US" sz="2800">
                <a:ln>
                  <a:solidFill>
                    <a:srgbClr val="FFFFFF"/>
                  </a:solidFill>
                </a:ln>
                <a:solidFill>
                  <a:srgbClr val="FFFFFF"/>
                </a:solidFill>
              </a:rPr>
              <a:t>Register at </a:t>
            </a:r>
            <a:r>
              <a:rPr lang="en-US" sz="2800" err="1">
                <a:ln>
                  <a:solidFill>
                    <a:srgbClr val="FFFF00"/>
                  </a:solidFill>
                </a:ln>
                <a:solidFill>
                  <a:srgbClr val="FFFF00"/>
                </a:solidFill>
              </a:rPr>
              <a:t>university.xamarin.com</a:t>
            </a:r>
            <a:r>
              <a:rPr lang="en-US" sz="2800">
                <a:ln>
                  <a:solidFill>
                    <a:srgbClr val="FFFF00"/>
                  </a:solidFill>
                </a:ln>
                <a:solidFill>
                  <a:srgbClr val="FFFF00"/>
                </a:solidFill>
              </a:rPr>
              <a:t>/self-guided</a:t>
            </a:r>
            <a:endParaRPr lang="en-US" sz="2800">
              <a:ln>
                <a:solidFill>
                  <a:srgbClr val="FFFFFF"/>
                </a:solidFill>
              </a:ln>
              <a:solidFill>
                <a:srgbClr val="FFFFFF"/>
              </a:solidFill>
            </a:endParaRPr>
          </a:p>
        </p:txBody>
      </p:sp>
    </p:spTree>
    <p:extLst>
      <p:ext uri="{BB962C8B-B14F-4D97-AF65-F5344CB8AC3E}">
        <p14:creationId xmlns:p14="http://schemas.microsoft.com/office/powerpoint/2010/main" val="273935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398207" y="1881480"/>
            <a:ext cx="652616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rgbClr val="404040"/>
                </a:solidFill>
              </a:rPr>
              <a:t>Thank you. </a:t>
            </a:r>
            <a:endParaRPr lang="en-US" sz="7646" spc="0" dirty="0">
              <a:solidFill>
                <a:srgbClr val="404040"/>
              </a:solidFill>
              <a:latin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kern="0" dirty="0" err="1">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982" y="4315298"/>
            <a:ext cx="557054" cy="1890129"/>
          </a:xfrm>
          <a:prstGeom prst="rect">
            <a:avLst/>
          </a:prstGeom>
        </p:spPr>
      </p:pic>
      <p:sp>
        <p:nvSpPr>
          <p:cNvPr id="12" name="TextBox 11"/>
          <p:cNvSpPr txBox="1"/>
          <p:nvPr/>
        </p:nvSpPr>
        <p:spPr>
          <a:xfrm>
            <a:off x="1736345" y="4174517"/>
            <a:ext cx="5825990" cy="1244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kern="0" dirty="0">
                <a:solidFill>
                  <a:srgbClr val="404040"/>
                </a:solidFill>
                <a:cs typeface="Arial"/>
              </a:rPr>
              <a:t>James</a:t>
            </a:r>
          </a:p>
          <a:p>
            <a:r>
              <a:rPr lang="en-US" sz="1961" kern="0" dirty="0" err="1">
                <a:solidFill>
                  <a:srgbClr val="404040"/>
                </a:solidFill>
                <a:cs typeface="Arial"/>
              </a:rPr>
              <a:t>Montemagno</a:t>
            </a:r>
            <a:endParaRPr lang="en-US" sz="1961" kern="0" dirty="0">
              <a:solidFill>
                <a:srgbClr val="404040"/>
              </a:solidFill>
              <a:cs typeface="Arial"/>
            </a:endParaRPr>
          </a:p>
          <a:p>
            <a:r>
              <a:rPr lang="en-US" sz="1961" kern="0" dirty="0">
                <a:solidFill>
                  <a:srgbClr val="404040"/>
                </a:solidFill>
                <a:latin typeface="Segoe UI Light"/>
                <a:cs typeface="Arial"/>
              </a:rPr>
              <a:t>Principal Program Manager – </a:t>
            </a:r>
            <a:r>
              <a:rPr lang="en-US" sz="1961" kern="0">
                <a:solidFill>
                  <a:srgbClr val="404040"/>
                </a:solidFill>
                <a:latin typeface="Segoe UI Light"/>
                <a:cs typeface="Arial"/>
              </a:rPr>
              <a:t>Mobile Developer Tools, </a:t>
            </a:r>
            <a:r>
              <a:rPr lang="en-US" sz="1961" kern="0" dirty="0">
                <a:solidFill>
                  <a:srgbClr val="404040"/>
                </a:solidFill>
                <a:latin typeface="Segoe UI Light"/>
                <a:cs typeface="Arial"/>
              </a:rPr>
              <a:t>Microsoft</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0"/>
            <a:ext cx="9541633" cy="445443"/>
            <a:chOff x="1735137" y="5935662"/>
            <a:chExt cx="9732963" cy="454375"/>
          </a:xfrm>
        </p:grpSpPr>
        <p:sp>
          <p:nvSpPr>
            <p:cNvPr id="10" name="TextBox 9"/>
            <p:cNvSpPr txBox="1"/>
            <p:nvPr/>
          </p:nvSpPr>
          <p:spPr>
            <a:xfrm>
              <a:off x="1735137" y="5935662"/>
              <a:ext cx="2328863" cy="454375"/>
            </a:xfrm>
            <a:prstGeom prst="rect">
              <a:avLst/>
            </a:prstGeom>
            <a:noFill/>
          </p:spPr>
          <p:txBody>
            <a:bodyPr wrap="square" rtlCol="0">
              <a:spAutoFit/>
            </a:bodyPr>
            <a:lstStyle/>
            <a:p>
              <a:pPr>
                <a:lnSpc>
                  <a:spcPct val="130000"/>
                </a:lnSpc>
              </a:pPr>
              <a:r>
                <a:rPr lang="en-US" sz="1765" kern="0" dirty="0">
                  <a:solidFill>
                    <a:srgbClr val="404040"/>
                  </a:solidFill>
                  <a:latin typeface="Segoe UI Ligh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kern="0" dirty="0">
                  <a:solidFill>
                    <a:srgbClr val="404040"/>
                  </a:solidFill>
                  <a:latin typeface="Segoe UI Light"/>
                  <a:cs typeface="Arial"/>
                </a:rPr>
                <a:t>Montemagno.com</a:t>
              </a: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r>
                <a:rPr lang="en-US" sz="1765" kern="0" dirty="0">
                  <a:solidFill>
                    <a:srgbClr val="404040"/>
                  </a:solidFill>
                  <a:latin typeface="Segoe UI Light"/>
                  <a:cs typeface="Arial"/>
                </a:rPr>
                <a:t>@</a:t>
              </a:r>
              <a:r>
                <a:rPr lang="en-US" sz="1765" kern="0" dirty="0" err="1">
                  <a:solidFill>
                    <a:srgbClr val="404040"/>
                  </a:solidFill>
                  <a:latin typeface="Segoe UI Light"/>
                  <a:cs typeface="Arial"/>
                </a:rPr>
                <a:t>JamesMontemagno</a:t>
              </a:r>
              <a:endParaRPr lang="en-US" sz="1765" kern="0" dirty="0">
                <a:solidFill>
                  <a:srgbClr val="404040"/>
                </a:solidFill>
                <a:latin typeface="Segoe UI Light"/>
                <a:cs typeface="Arial"/>
              </a:endParaRPr>
            </a:p>
          </p:txBody>
        </p:sp>
      </p:gr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2094" y="810941"/>
            <a:ext cx="1492091" cy="1492091"/>
          </a:xfrm>
          <a:prstGeom prst="rect">
            <a:avLst/>
          </a:prstGeom>
        </p:spPr>
      </p:pic>
      <p:sp>
        <p:nvSpPr>
          <p:cNvPr id="16" name="TextBox 15"/>
          <p:cNvSpPr txBox="1"/>
          <p:nvPr/>
        </p:nvSpPr>
        <p:spPr>
          <a:xfrm>
            <a:off x="8430882" y="1129873"/>
            <a:ext cx="3797352" cy="972574"/>
          </a:xfrm>
          <a:prstGeom prst="rect">
            <a:avLst/>
          </a:prstGeom>
          <a:noFill/>
        </p:spPr>
        <p:txBody>
          <a:bodyPr wrap="square" rtlCol="0">
            <a:spAutoFit/>
          </a:bodyPr>
          <a:lstStyle/>
          <a:p>
            <a:pPr defTabSz="457101">
              <a:lnSpc>
                <a:spcPct val="130000"/>
              </a:lnSpc>
              <a:defRPr/>
            </a:pPr>
            <a:r>
              <a:rPr lang="en-US" sz="2200" kern="0" dirty="0">
                <a:solidFill>
                  <a:sysClr val="windowText" lastClr="000000"/>
                </a:solidFill>
                <a:latin typeface="Segoe UI Light"/>
                <a:ea typeface=""/>
                <a:cs typeface="Arial"/>
              </a:rPr>
              <a:t>Weekly development podcast</a:t>
            </a:r>
          </a:p>
          <a:p>
            <a:pPr defTabSz="457101">
              <a:lnSpc>
                <a:spcPct val="130000"/>
              </a:lnSpc>
              <a:defRPr/>
            </a:pPr>
            <a:r>
              <a:rPr lang="en-US" sz="2200" kern="0" dirty="0">
                <a:solidFill>
                  <a:sysClr val="windowText" lastClr="000000"/>
                </a:solidFill>
                <a:latin typeface="Segoe UI Light"/>
                <a:ea typeface=""/>
                <a:cs typeface="Arial"/>
              </a:rPr>
              <a:t>mergeconflict.fm</a:t>
            </a:r>
          </a:p>
        </p:txBody>
      </p:sp>
      <p:sp>
        <p:nvSpPr>
          <p:cNvPr id="17" name="TextBox 16"/>
          <p:cNvSpPr txBox="1"/>
          <p:nvPr/>
        </p:nvSpPr>
        <p:spPr>
          <a:xfrm>
            <a:off x="8358993" y="2617136"/>
            <a:ext cx="6656799" cy="972574"/>
          </a:xfrm>
          <a:prstGeom prst="rect">
            <a:avLst/>
          </a:prstGeom>
          <a:noFill/>
        </p:spPr>
        <p:txBody>
          <a:bodyPr wrap="square" rtlCol="0">
            <a:spAutoFit/>
          </a:bodyPr>
          <a:lstStyle/>
          <a:p>
            <a:pPr defTabSz="457101">
              <a:lnSpc>
                <a:spcPct val="130000"/>
              </a:lnSpc>
              <a:defRPr/>
            </a:pPr>
            <a:r>
              <a:rPr lang="en-US" sz="2200" kern="0" dirty="0">
                <a:solidFill>
                  <a:sysClr val="windowText" lastClr="000000"/>
                </a:solidFill>
                <a:latin typeface="Segoe UI Light"/>
                <a:ea typeface=""/>
                <a:cs typeface="Arial"/>
              </a:rPr>
              <a:t>Weekly development show</a:t>
            </a:r>
          </a:p>
          <a:p>
            <a:pPr defTabSz="457101">
              <a:lnSpc>
                <a:spcPct val="130000"/>
              </a:lnSpc>
              <a:defRPr/>
            </a:pPr>
            <a:r>
              <a:rPr lang="en-US" sz="2200" kern="0" dirty="0">
                <a:solidFill>
                  <a:sysClr val="windowText" lastClr="000000"/>
                </a:solidFill>
                <a:latin typeface="Segoe UI Light"/>
                <a:ea typeface=""/>
                <a:cs typeface="Arial"/>
              </a:rPr>
              <a:t>xamarinshow.com</a:t>
            </a:r>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8997" y="2387403"/>
            <a:ext cx="1485188" cy="1485188"/>
          </a:xfrm>
          <a:prstGeom prst="rect">
            <a:avLst/>
          </a:prstGeom>
        </p:spPr>
      </p:pic>
    </p:spTree>
    <p:extLst>
      <p:ext uri="{BB962C8B-B14F-4D97-AF65-F5344CB8AC3E}">
        <p14:creationId xmlns:p14="http://schemas.microsoft.com/office/powerpoint/2010/main" val="13078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Native?</a:t>
            </a:r>
          </a:p>
        </p:txBody>
      </p:sp>
    </p:spTree>
    <p:extLst>
      <p:ext uri="{BB962C8B-B14F-4D97-AF65-F5344CB8AC3E}">
        <p14:creationId xmlns:p14="http://schemas.microsoft.com/office/powerpoint/2010/main" val="34181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6614" y="2017842"/>
            <a:ext cx="10802384" cy="2722729"/>
            <a:chOff x="837552" y="2158999"/>
            <a:chExt cx="11022121" cy="2778113"/>
          </a:xfrm>
        </p:grpSpPr>
        <p:sp>
          <p:nvSpPr>
            <p:cNvPr id="4" name="Rectangle 3"/>
            <p:cNvSpPr/>
            <p:nvPr/>
          </p:nvSpPr>
          <p:spPr>
            <a:xfrm>
              <a:off x="837552" y="4515153"/>
              <a:ext cx="3200898"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Performance</a:t>
              </a:r>
            </a:p>
          </p:txBody>
        </p:sp>
      </p:grpSp>
      <p:grpSp>
        <p:nvGrpSpPr>
          <p:cNvPr id="10" name="Group 9"/>
          <p:cNvGrpSpPr/>
          <p:nvPr/>
        </p:nvGrpSpPr>
        <p:grpSpPr>
          <a:xfrm>
            <a:off x="499603" y="1594651"/>
            <a:ext cx="3671811" cy="3671811"/>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1199" y="1619544"/>
            <a:ext cx="3671811" cy="3671811"/>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5670" y="1507525"/>
            <a:ext cx="3758937" cy="3758937"/>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202241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r>
              <a:rPr lang="en-US" sz="4000" kern="0" dirty="0">
                <a:solidFill>
                  <a:schemeClr val="bg1"/>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19449" y="5523645"/>
            <a:ext cx="11353104" cy="628178"/>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endParaRPr lang="en-US" sz="1766" kern="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91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0965" y="384857"/>
            <a:ext cx="7541876" cy="393814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5912" y="1189813"/>
            <a:ext cx="4070076" cy="4135196"/>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9788" y="1525506"/>
            <a:ext cx="3866793" cy="3846407"/>
          </a:xfrm>
          <a:prstGeom prst="rect">
            <a:avLst/>
          </a:prstGeom>
        </p:spPr>
      </p:pic>
      <p:sp>
        <p:nvSpPr>
          <p:cNvPr id="2" name="Title 1"/>
          <p:cNvSpPr>
            <a:spLocks noGrp="1"/>
          </p:cNvSpPr>
          <p:nvPr>
            <p:ph type="title"/>
          </p:nvPr>
        </p:nvSpPr>
        <p:spPr/>
        <p:txBody>
          <a:bodyPr>
            <a:normAutofit/>
          </a:bodyPr>
          <a:lstStyle/>
          <a:p>
            <a:r>
              <a:rPr lang="en-US" dirty="0"/>
              <a:t>Xamarin Native – Traditional UI</a:t>
            </a:r>
          </a:p>
        </p:txBody>
      </p:sp>
      <p:sp>
        <p:nvSpPr>
          <p:cNvPr id="3" name="Text Placeholder 2"/>
          <p:cNvSpPr>
            <a:spLocks noGrp="1"/>
          </p:cNvSpPr>
          <p:nvPr>
            <p:ph idx="4294967295"/>
          </p:nvPr>
        </p:nvSpPr>
        <p:spPr>
          <a:xfrm>
            <a:off x="952935" y="5107544"/>
            <a:ext cx="4616143" cy="2267421"/>
          </a:xfrm>
        </p:spPr>
        <p:txBody>
          <a:bodyPr>
            <a:normAutofit/>
          </a:bodyPr>
          <a:lstStyle/>
          <a:p>
            <a:pPr marL="0" indent="0" algn="ctr">
              <a:lnSpc>
                <a:spcPct val="100000"/>
              </a:lnSpc>
              <a:buNone/>
            </a:pPr>
            <a:r>
              <a:rPr lang="en-US" sz="2549" dirty="0">
                <a:solidFill>
                  <a:schemeClr val="tx1"/>
                </a:solidFill>
              </a:rPr>
              <a:t>3 Native User Interfaces</a:t>
            </a:r>
          </a:p>
          <a:p>
            <a:pPr marL="0" indent="0" algn="ctr">
              <a:lnSpc>
                <a:spcPct val="100000"/>
              </a:lnSpc>
              <a:buNone/>
            </a:pPr>
            <a:r>
              <a:rPr lang="en-US" sz="2549" dirty="0">
                <a:solidFill>
                  <a:schemeClr val="tx1"/>
                </a:solidFill>
              </a:rPr>
              <a:t>Shared App Logic</a:t>
            </a:r>
          </a:p>
        </p:txBody>
      </p:sp>
      <p:grpSp>
        <p:nvGrpSpPr>
          <p:cNvPr id="25" name="Group 24"/>
          <p:cNvGrpSpPr/>
          <p:nvPr/>
        </p:nvGrpSpPr>
        <p:grpSpPr>
          <a:xfrm>
            <a:off x="1002088" y="2481833"/>
            <a:ext cx="4501219" cy="253546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31" name="TextBox 30"/>
            <p:cNvSpPr txBox="1"/>
            <p:nvPr/>
          </p:nvSpPr>
          <p:spPr>
            <a:xfrm>
              <a:off x="6845300"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Windows C#</a:t>
              </a:r>
            </a:p>
          </p:txBody>
        </p:sp>
        <p:sp>
          <p:nvSpPr>
            <p:cNvPr id="32" name="TextBox 31"/>
            <p:cNvSpPr txBox="1"/>
            <p:nvPr/>
          </p:nvSpPr>
          <p:spPr>
            <a:xfrm>
              <a:off x="4626798" y="2021408"/>
              <a:ext cx="2353425"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Android C#</a:t>
              </a:r>
            </a:p>
          </p:txBody>
        </p:sp>
      </p:grpSp>
      <p:grpSp>
        <p:nvGrpSpPr>
          <p:cNvPr id="7" name="Group 6"/>
          <p:cNvGrpSpPr/>
          <p:nvPr/>
        </p:nvGrpSpPr>
        <p:grpSpPr>
          <a:xfrm>
            <a:off x="1346663" y="1803707"/>
            <a:ext cx="3721070" cy="615527"/>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11626" y="3518038"/>
            <a:ext cx="4491680" cy="68177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a:solidFill>
                  <a:srgbClr val="FFFFFF"/>
                </a:solidFill>
                <a:latin typeface="Segoe UI Light"/>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8834" y="3217054"/>
            <a:ext cx="4433632" cy="3640245"/>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75605" y="3123245"/>
            <a:ext cx="1700041" cy="3640245"/>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62033" y="3055814"/>
            <a:ext cx="3848836" cy="3801484"/>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472609" y="1991618"/>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2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Cross Platform UI</a:t>
            </a:r>
          </a:p>
        </p:txBody>
      </p:sp>
      <p:sp>
        <p:nvSpPr>
          <p:cNvPr id="5" name="Content Placeholder 4"/>
          <p:cNvSpPr>
            <a:spLocks noGrp="1"/>
          </p:cNvSpPr>
          <p:nvPr>
            <p:ph idx="4294967295"/>
          </p:nvPr>
        </p:nvSpPr>
        <p:spPr>
          <a:xfrm>
            <a:off x="1183468" y="4968656"/>
            <a:ext cx="4479680" cy="1557117"/>
          </a:xfrm>
        </p:spPr>
        <p:txBody>
          <a:bodyPr>
            <a:normAutofit/>
          </a:bodyPr>
          <a:lstStyle/>
          <a:p>
            <a:pPr marL="0" indent="0" algn="ctr">
              <a:lnSpc>
                <a:spcPct val="100000"/>
              </a:lnSpc>
              <a:buNone/>
            </a:pPr>
            <a:r>
              <a:rPr lang="en-US" sz="2400" dirty="0">
                <a:solidFill>
                  <a:schemeClr val="tx1"/>
                </a:solidFill>
              </a:rPr>
              <a:t>Shared Native User Interface</a:t>
            </a:r>
          </a:p>
          <a:p>
            <a:pPr marL="0" indent="0" algn="ctr">
              <a:lnSpc>
                <a:spcPct val="100000"/>
              </a:lnSpc>
              <a:buNone/>
            </a:pPr>
            <a:r>
              <a:rPr lang="en-US" sz="2400" dirty="0">
                <a:solidFill>
                  <a:schemeClr val="tx1"/>
                </a:solidFill>
              </a:rPr>
              <a:t>Shared App Logic</a:t>
            </a:r>
          </a:p>
          <a:p>
            <a:pPr marL="0" indent="0">
              <a:buNone/>
            </a:pPr>
            <a:endParaRPr lang="en-US" sz="2400"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3134" kern="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6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535" y="2681415"/>
            <a:ext cx="3584681" cy="1495174"/>
          </a:xfrm>
        </p:spPr>
        <p:txBody>
          <a:bodyPr/>
          <a:lstStyle/>
          <a:p>
            <a:r>
              <a:rPr lang="en-US" dirty="0"/>
              <a:t>Code sharing</a:t>
            </a:r>
            <a:br>
              <a:rPr lang="en-US" dirty="0"/>
            </a:br>
            <a:r>
              <a:rPr lang="en-US" dirty="0"/>
              <a:t>stats</a:t>
            </a:r>
          </a:p>
        </p:txBody>
      </p:sp>
      <p:sp>
        <p:nvSpPr>
          <p:cNvPr id="91" name="TextBox 90"/>
          <p:cNvSpPr txBox="1"/>
          <p:nvPr/>
        </p:nvSpPr>
        <p:spPr>
          <a:xfrm>
            <a:off x="259207" y="4200366"/>
            <a:ext cx="1194895" cy="338378"/>
          </a:xfrm>
          <a:prstGeom prst="rect">
            <a:avLst/>
          </a:prstGeom>
          <a:noFill/>
          <a:ln>
            <a:noFill/>
          </a:ln>
        </p:spPr>
        <p:txBody>
          <a:bodyPr wrap="square" rtlCol="0">
            <a:spAutoFit/>
          </a:bodyPr>
          <a:lstStyle/>
          <a:p>
            <a:pPr algn="r" defTabSz="609295"/>
            <a:r>
              <a:rPr lang="en-US" sz="1567" kern="0">
                <a:solidFill>
                  <a:sysClr val="windowText" lastClr="000000"/>
                </a:solidFill>
              </a:rPr>
              <a:t>Mac</a:t>
            </a:r>
          </a:p>
        </p:txBody>
      </p:sp>
      <p:sp>
        <p:nvSpPr>
          <p:cNvPr id="92" name="TextBox 91"/>
          <p:cNvSpPr txBox="1"/>
          <p:nvPr/>
        </p:nvSpPr>
        <p:spPr>
          <a:xfrm>
            <a:off x="284100" y="2949631"/>
            <a:ext cx="1194895" cy="338378"/>
          </a:xfrm>
          <a:prstGeom prst="rect">
            <a:avLst/>
          </a:prstGeom>
          <a:noFill/>
          <a:ln>
            <a:noFill/>
          </a:ln>
        </p:spPr>
        <p:txBody>
          <a:bodyPr wrap="square" rtlCol="0">
            <a:spAutoFit/>
          </a:bodyPr>
          <a:lstStyle/>
          <a:p>
            <a:pPr algn="r" defTabSz="609295"/>
            <a:r>
              <a:rPr lang="en-US" sz="1567" kern="0">
                <a:solidFill>
                  <a:sysClr val="windowText" lastClr="000000"/>
                </a:solidFill>
              </a:rPr>
              <a:t>iOS</a:t>
            </a:r>
          </a:p>
        </p:txBody>
      </p:sp>
      <p:sp>
        <p:nvSpPr>
          <p:cNvPr id="93" name="TextBox 92"/>
          <p:cNvSpPr txBox="1"/>
          <p:nvPr/>
        </p:nvSpPr>
        <p:spPr>
          <a:xfrm>
            <a:off x="284100" y="1698893"/>
            <a:ext cx="1194895" cy="338378"/>
          </a:xfrm>
          <a:prstGeom prst="rect">
            <a:avLst/>
          </a:prstGeom>
          <a:noFill/>
          <a:ln>
            <a:noFill/>
          </a:ln>
        </p:spPr>
        <p:txBody>
          <a:bodyPr wrap="square" rtlCol="0">
            <a:spAutoFit/>
          </a:bodyPr>
          <a:lstStyle/>
          <a:p>
            <a:pPr algn="r" defTabSz="609295"/>
            <a:r>
              <a:rPr lang="en-US" sz="1567" kern="0">
                <a:solidFill>
                  <a:sysClr val="windowText" lastClr="000000"/>
                </a:solidFill>
              </a:rPr>
              <a:t>Android</a:t>
            </a:r>
          </a:p>
        </p:txBody>
      </p:sp>
      <p:sp>
        <p:nvSpPr>
          <p:cNvPr id="95" name="TextBox 94"/>
          <p:cNvSpPr txBox="1"/>
          <p:nvPr/>
        </p:nvSpPr>
        <p:spPr>
          <a:xfrm>
            <a:off x="-537390" y="5482726"/>
            <a:ext cx="1916810" cy="338378"/>
          </a:xfrm>
          <a:prstGeom prst="rect">
            <a:avLst/>
          </a:prstGeom>
          <a:noFill/>
          <a:ln>
            <a:noFill/>
          </a:ln>
        </p:spPr>
        <p:txBody>
          <a:bodyPr wrap="square" rtlCol="0">
            <a:spAutoFit/>
          </a:bodyPr>
          <a:lstStyle/>
          <a:p>
            <a:pPr algn="r" defTabSz="609295"/>
            <a:r>
              <a:rPr lang="en-US" sz="1567" kern="0">
                <a:solidFill>
                  <a:sysClr val="windowText" lastClr="000000"/>
                </a:solidFill>
              </a:rPr>
              <a:t>Windows</a:t>
            </a:r>
          </a:p>
        </p:txBody>
      </p:sp>
      <p:grpSp>
        <p:nvGrpSpPr>
          <p:cNvPr id="4" name="Group 3"/>
          <p:cNvGrpSpPr/>
          <p:nvPr/>
        </p:nvGrpSpPr>
        <p:grpSpPr>
          <a:xfrm>
            <a:off x="96388" y="515813"/>
            <a:ext cx="5353524" cy="5825109"/>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388872" y="537918"/>
                <a:ext cx="1235921" cy="408249"/>
              </a:xfrm>
              <a:prstGeom prst="rect">
                <a:avLst/>
              </a:prstGeom>
              <a:noFill/>
              <a:ln>
                <a:noFill/>
              </a:ln>
            </p:spPr>
            <p:txBody>
              <a:bodyPr wrap="square" rtlCol="0">
                <a:spAutoFit/>
              </a:bodyPr>
              <a:lstStyle/>
              <a:p>
                <a:pPr algn="ctr" defTabSz="609295"/>
                <a:r>
                  <a:rPr lang="en-US" sz="2000" kern="0" dirty="0" err="1">
                    <a:solidFill>
                      <a:schemeClr val="tx1">
                        <a:lumMod val="60000"/>
                        <a:lumOff val="40000"/>
                      </a:schemeClr>
                    </a:solidFill>
                  </a:rPr>
                  <a:t>iCircuit</a:t>
                </a:r>
                <a:endParaRPr lang="en-US" sz="2000" kern="0" dirty="0">
                  <a:solidFill>
                    <a:schemeClr val="tx1">
                      <a:lumMod val="60000"/>
                      <a:lumOff val="40000"/>
                    </a:schemeClr>
                  </a:solidFill>
                </a:endParaRPr>
              </a:p>
            </p:txBody>
          </p:sp>
          <p:sp>
            <p:nvSpPr>
              <p:cNvPr id="37" name="TextBox 36"/>
              <p:cNvSpPr txBox="1"/>
              <p:nvPr/>
            </p:nvSpPr>
            <p:spPr>
              <a:xfrm>
                <a:off x="6232354" y="525462"/>
                <a:ext cx="1524001" cy="785093"/>
              </a:xfrm>
              <a:prstGeom prst="rect">
                <a:avLst/>
              </a:prstGeom>
              <a:noFill/>
              <a:ln>
                <a:noFill/>
              </a:ln>
            </p:spPr>
            <p:txBody>
              <a:bodyPr wrap="square" rtlCol="0">
                <a:spAutoFit/>
              </a:bodyPr>
              <a:lstStyle/>
              <a:p>
                <a:pPr algn="ctr" defTabSz="609295"/>
                <a:r>
                  <a:rPr lang="en-US" sz="2000" kern="0" dirty="0">
                    <a:solidFill>
                      <a:schemeClr val="tx1">
                        <a:lumMod val="60000"/>
                        <a:lumOff val="40000"/>
                      </a:schemeClr>
                    </a:solidFill>
                  </a:rPr>
                  <a:t>Touch</a:t>
                </a:r>
                <a:r>
                  <a:rPr lang="en-US" sz="2200" kern="0" dirty="0">
                    <a:solidFill>
                      <a:schemeClr val="tx1">
                        <a:lumMod val="60000"/>
                        <a:lumOff val="40000"/>
                      </a:schemeClr>
                    </a:solidFill>
                  </a:rPr>
                  <a:t>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5043" y="4997298"/>
            <a:ext cx="5825108"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5043" y="3727723"/>
            <a:ext cx="5825108"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5043" y="2458149"/>
            <a:ext cx="5825108"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74432" y="515813"/>
            <a:ext cx="1918471" cy="657265"/>
          </a:xfrm>
          <a:prstGeom prst="rect">
            <a:avLst/>
          </a:prstGeom>
          <a:noFill/>
          <a:ln>
            <a:noFill/>
          </a:ln>
        </p:spPr>
        <p:txBody>
          <a:bodyPr wrap="square" rtlCol="0">
            <a:spAutoFit/>
          </a:bodyPr>
          <a:lstStyle/>
          <a:p>
            <a:pPr algn="ctr" defTabSz="609295"/>
            <a:r>
              <a:rPr lang="en-US" kern="0" dirty="0">
                <a:solidFill>
                  <a:schemeClr val="tx1">
                    <a:lumMod val="60000"/>
                    <a:lumOff val="40000"/>
                  </a:schemeClr>
                </a:solidFill>
              </a:rPr>
              <a:t>Evolve App</a:t>
            </a:r>
          </a:p>
          <a:p>
            <a:pPr algn="ctr" defTabSz="609295"/>
            <a:r>
              <a:rPr lang="en-US" kern="0" dirty="0">
                <a:solidFill>
                  <a:schemeClr val="tx1">
                    <a:lumMod val="60000"/>
                    <a:lumOff val="40000"/>
                  </a:schemeClr>
                </a:solidFill>
              </a:rPr>
              <a:t>(Xamarin.Forms)</a:t>
            </a:r>
          </a:p>
        </p:txBody>
      </p:sp>
      <p:graphicFrame>
        <p:nvGraphicFramePr>
          <p:cNvPr id="27" name="Chart 26"/>
          <p:cNvGraphicFramePr/>
          <p:nvPr>
            <p:extLst/>
          </p:nvPr>
        </p:nvGraphicFramePr>
        <p:xfrm>
          <a:off x="5266848" y="1110753"/>
          <a:ext cx="2016671" cy="141913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8" name="Chart 27"/>
          <p:cNvGraphicFramePr/>
          <p:nvPr>
            <p:extLst/>
          </p:nvPr>
        </p:nvGraphicFramePr>
        <p:xfrm>
          <a:off x="5276232" y="2379445"/>
          <a:ext cx="2016671" cy="141913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9" name="Chart 28"/>
          <p:cNvGraphicFramePr/>
          <p:nvPr>
            <p:extLst/>
          </p:nvPr>
        </p:nvGraphicFramePr>
        <p:xfrm>
          <a:off x="5281571" y="4916830"/>
          <a:ext cx="2016671" cy="1419138"/>
        </p:xfrm>
        <a:graphic>
          <a:graphicData uri="http://schemas.openxmlformats.org/drawingml/2006/chart">
            <c:chart xmlns:c="http://schemas.openxmlformats.org/drawingml/2006/chart" xmlns:r="http://schemas.openxmlformats.org/officeDocument/2006/relationships" r:id="rId14"/>
          </a:graphicData>
        </a:graphic>
      </p:graphicFrame>
      <p:cxnSp>
        <p:nvCxnSpPr>
          <p:cNvPr id="30" name="Straight Connector 29"/>
          <p:cNvCxnSpPr/>
          <p:nvPr/>
        </p:nvCxnSpPr>
        <p:spPr>
          <a:xfrm flipH="1">
            <a:off x="6065832" y="4132203"/>
            <a:ext cx="448150" cy="44815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51141" y="4130500"/>
            <a:ext cx="448085" cy="448085"/>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095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Graphic spid="27" grpId="0">
        <p:bldAsOne/>
      </p:bldGraphic>
      <p:bldGraphic spid="28" grpId="0">
        <p:bldAsOne/>
      </p:bldGraphic>
      <p:bldGraphic spid="29"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1" y="1962568"/>
            <a:ext cx="12188541" cy="2262947"/>
          </a:xfrm>
          <a:prstGeom prst="rect">
            <a:avLst/>
          </a:prstGeom>
          <a:noFill/>
        </p:spPr>
        <p:txBody>
          <a:bodyPr wrap="square" rtlCol="0">
            <a:spAutoFit/>
          </a:bodyPr>
          <a:lstStyle/>
          <a:p>
            <a:pPr algn="ctr" defTabSz="896348"/>
            <a:r>
              <a:rPr lang="en-US" sz="7058" kern="0" dirty="0">
                <a:latin typeface="+mj-lt"/>
                <a:ea typeface="Segoe UI" charset="0"/>
                <a:cs typeface="Segoe UI" charset="0"/>
              </a:rPr>
              <a:t>Xamarin Platform is </a:t>
            </a:r>
          </a:p>
          <a:p>
            <a:pPr algn="ctr" defTabSz="896348"/>
            <a:r>
              <a:rPr lang="en-US" sz="7058" kern="0" dirty="0">
                <a:latin typeface="+mj-lt"/>
                <a:ea typeface="Segoe UI" charset="0"/>
                <a:cs typeface="Segoe UI" charset="0"/>
              </a:rPr>
              <a:t>included in Visual Studio</a:t>
            </a:r>
          </a:p>
        </p:txBody>
      </p:sp>
      <p:sp>
        <p:nvSpPr>
          <p:cNvPr id="3" name="TextBox 2"/>
          <p:cNvSpPr txBox="1"/>
          <p:nvPr/>
        </p:nvSpPr>
        <p:spPr>
          <a:xfrm>
            <a:off x="3459" y="5207748"/>
            <a:ext cx="12188541" cy="693970"/>
          </a:xfrm>
          <a:prstGeom prst="rect">
            <a:avLst/>
          </a:prstGeom>
          <a:noFill/>
        </p:spPr>
        <p:txBody>
          <a:bodyPr wrap="square" rtlCol="0">
            <a:spAutoFit/>
          </a:bodyPr>
          <a:lstStyle/>
          <a:p>
            <a:pPr algn="ctr" defTabSz="896348"/>
            <a:r>
              <a:rPr lang="en-US" sz="3921" kern="0">
                <a:latin typeface="+mj-lt"/>
                <a:ea typeface="Segoe UI" charset="0"/>
                <a:cs typeface="Segoe UI" charset="0"/>
              </a:rPr>
              <a:t>Including Community Edition</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794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5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051C8-1D54-4CAE-822B-9BF5C05E3E63}">
  <ds:schemaRefs>
    <ds:schemaRef ds:uri="http://schemas.microsoft.com/office/2006/documentManagement/types"/>
    <ds:schemaRef ds:uri="http://purl.org/dc/elements/1.1/"/>
    <ds:schemaRef ds:uri="b0e4521d-181b-4aee-b4a8-952b2bc14729"/>
    <ds:schemaRef ds:uri="ed971524-76e7-40a8-a01a-f99956bd178c"/>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432</TotalTime>
  <Words>925</Words>
  <Application>Microsoft Office PowerPoint</Application>
  <PresentationFormat>Widescreen</PresentationFormat>
  <Paragraphs>228</Paragraphs>
  <Slides>28</Slides>
  <Notes>28</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28</vt:i4>
      </vt:variant>
    </vt:vector>
  </HeadingPairs>
  <TitlesOfParts>
    <vt:vector size="44" baseType="lpstr">
      <vt:lpstr>ＭＳ Ｐゴシック</vt:lpstr>
      <vt:lpstr>Arial</vt:lpstr>
      <vt:lpstr>Avenir LT Pro 45 Book</vt:lpstr>
      <vt:lpstr>Calibri</vt:lpstr>
      <vt:lpstr>Consolas</vt:lpstr>
      <vt:lpstr>Helvetica Light</vt:lpstr>
      <vt:lpstr>Segoe UI</vt:lpstr>
      <vt:lpstr>Segoe UI Light</vt:lpstr>
      <vt:lpstr>Segoe UI Semibold</vt:lpstr>
      <vt:lpstr>Segoe UI Semilight</vt:lpstr>
      <vt:lpstr>Wingdings</vt:lpstr>
      <vt:lpstr>Connect_2016_Template_Light</vt:lpstr>
      <vt:lpstr>WHITE TEMPLATE</vt:lpstr>
      <vt:lpstr>2_5-30629_Build_Template_WHITE</vt:lpstr>
      <vt:lpstr>5-30629_Build_Template_WHITE</vt:lpstr>
      <vt:lpstr>5_Connect_2016_Template_Light</vt:lpstr>
      <vt:lpstr> Learn. Imagine. Build. .NET Conf  </vt:lpstr>
      <vt:lpstr>Who’s this guy?</vt:lpstr>
      <vt:lpstr>What is Native?</vt:lpstr>
      <vt:lpstr>PowerPoint Presentation</vt:lpstr>
      <vt:lpstr>Xamarin’s unique approach</vt:lpstr>
      <vt:lpstr>Xamarin Native – Traditional UI</vt:lpstr>
      <vt:lpstr>Xamarin.Forms- Cross Platform UI</vt:lpstr>
      <vt:lpstr>Code sharing stats</vt:lpstr>
      <vt:lpstr>PowerPoint Presentation</vt:lpstr>
      <vt:lpstr>Open Source – open.xamarin.com</vt:lpstr>
      <vt:lpstr>Demo:</vt:lpstr>
      <vt:lpstr>Simplifying Development &amp;  Sharing More Code</vt:lpstr>
      <vt:lpstr>.NET </vt:lpstr>
      <vt:lpstr>.NET Standard </vt:lpstr>
      <vt:lpstr>PowerPoint Presentation</vt:lpstr>
      <vt:lpstr>Plugins for Xamarin &amp; Windows</vt:lpstr>
      <vt:lpstr>Demo:</vt:lpstr>
      <vt:lpstr>2D Graphics Library</vt:lpstr>
      <vt:lpstr>PowerPoint Presentation</vt:lpstr>
      <vt:lpstr>Demo:</vt:lpstr>
      <vt:lpstr>Xamarin + Xamarin.Forms</vt:lpstr>
      <vt:lpstr>New Platforms</vt:lpstr>
      <vt:lpstr>Embedding</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James Montemagno</cp:lastModifiedBy>
  <cp:revision>15</cp:revision>
  <dcterms:modified xsi:type="dcterms:W3CDTF">2017-09-19T22:23:23Z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